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7" r:id="rId4"/>
  </p:sldMasterIdLst>
  <p:notesMasterIdLst>
    <p:notesMasterId r:id="rId6"/>
  </p:notes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C65222-DADA-4212-9EDE-BF92A69CA1D0}" v="8" dt="2026-01-03T11:02:03.59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51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Bingham" userId="S::l.bingham@whitegateend.oldham.sch.uk::9a3798dd-d26a-4dc0-b5e0-ac87607fad83" providerId="AD" clId="Web-{5DC65222-DADA-4212-9EDE-BF92A69CA1D0}"/>
    <pc:docChg chg="delSld">
      <pc:chgData name="Laura Bingham" userId="S::l.bingham@whitegateend.oldham.sch.uk::9a3798dd-d26a-4dc0-b5e0-ac87607fad83" providerId="AD" clId="Web-{5DC65222-DADA-4212-9EDE-BF92A69CA1D0}" dt="2026-01-03T11:02:03.596" v="7"/>
      <pc:docMkLst>
        <pc:docMk/>
      </pc:docMkLst>
      <pc:sldChg chg="del">
        <pc:chgData name="Laura Bingham" userId="S::l.bingham@whitegateend.oldham.sch.uk::9a3798dd-d26a-4dc0-b5e0-ac87607fad83" providerId="AD" clId="Web-{5DC65222-DADA-4212-9EDE-BF92A69CA1D0}" dt="2026-01-03T11:01:59.127" v="3"/>
        <pc:sldMkLst>
          <pc:docMk/>
          <pc:sldMk cId="4061126347" sldId="257"/>
        </pc:sldMkLst>
      </pc:sldChg>
      <pc:sldChg chg="del">
        <pc:chgData name="Laura Bingham" userId="S::l.bingham@whitegateend.oldham.sch.uk::9a3798dd-d26a-4dc0-b5e0-ac87607fad83" providerId="AD" clId="Web-{5DC65222-DADA-4212-9EDE-BF92A69CA1D0}" dt="2026-01-03T11:02:00.784" v="5"/>
        <pc:sldMkLst>
          <pc:docMk/>
          <pc:sldMk cId="4084479434" sldId="258"/>
        </pc:sldMkLst>
      </pc:sldChg>
      <pc:sldChg chg="del">
        <pc:chgData name="Laura Bingham" userId="S::l.bingham@whitegateend.oldham.sch.uk::9a3798dd-d26a-4dc0-b5e0-ac87607fad83" providerId="AD" clId="Web-{5DC65222-DADA-4212-9EDE-BF92A69CA1D0}" dt="2026-01-03T11:01:52.205" v="0"/>
        <pc:sldMkLst>
          <pc:docMk/>
          <pc:sldMk cId="3527671123" sldId="259"/>
        </pc:sldMkLst>
      </pc:sldChg>
      <pc:sldChg chg="del">
        <pc:chgData name="Laura Bingham" userId="S::l.bingham@whitegateend.oldham.sch.uk::9a3798dd-d26a-4dc0-b5e0-ac87607fad83" providerId="AD" clId="Web-{5DC65222-DADA-4212-9EDE-BF92A69CA1D0}" dt="2026-01-03T11:01:53.565" v="1"/>
        <pc:sldMkLst>
          <pc:docMk/>
          <pc:sldMk cId="802253040" sldId="260"/>
        </pc:sldMkLst>
      </pc:sldChg>
      <pc:sldChg chg="del">
        <pc:chgData name="Laura Bingham" userId="S::l.bingham@whitegateend.oldham.sch.uk::9a3798dd-d26a-4dc0-b5e0-ac87607fad83" providerId="AD" clId="Web-{5DC65222-DADA-4212-9EDE-BF92A69CA1D0}" dt="2026-01-03T11:01:58.440" v="2"/>
        <pc:sldMkLst>
          <pc:docMk/>
          <pc:sldMk cId="2745394918" sldId="261"/>
        </pc:sldMkLst>
      </pc:sldChg>
      <pc:sldChg chg="del">
        <pc:chgData name="Laura Bingham" userId="S::l.bingham@whitegateend.oldham.sch.uk::9a3798dd-d26a-4dc0-b5e0-ac87607fad83" providerId="AD" clId="Web-{5DC65222-DADA-4212-9EDE-BF92A69CA1D0}" dt="2026-01-03T11:02:03.596" v="7"/>
        <pc:sldMkLst>
          <pc:docMk/>
          <pc:sldMk cId="2841517312" sldId="263"/>
        </pc:sldMkLst>
      </pc:sldChg>
      <pc:sldChg chg="del">
        <pc:chgData name="Laura Bingham" userId="S::l.bingham@whitegateend.oldham.sch.uk::9a3798dd-d26a-4dc0-b5e0-ac87607fad83" providerId="AD" clId="Web-{5DC65222-DADA-4212-9EDE-BF92A69CA1D0}" dt="2026-01-03T11:02:02.252" v="6"/>
        <pc:sldMkLst>
          <pc:docMk/>
          <pc:sldMk cId="4133535193" sldId="264"/>
        </pc:sldMkLst>
      </pc:sldChg>
      <pc:sldChg chg="del">
        <pc:chgData name="Laura Bingham" userId="S::l.bingham@whitegateend.oldham.sch.uk::9a3798dd-d26a-4dc0-b5e0-ac87607fad83" providerId="AD" clId="Web-{5DC65222-DADA-4212-9EDE-BF92A69CA1D0}" dt="2026-01-03T11:01:59.956" v="4"/>
        <pc:sldMkLst>
          <pc:docMk/>
          <pc:sldMk cId="4121568265" sldId="26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691742-AF24-3F48-8988-88FE063230B9}" type="datetimeFigureOut">
              <a:rPr lang="en-US" smtClean="0"/>
              <a:t>1/3/2026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24E359-4F72-D540-A841-224D4847B9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272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24E359-4F72-D540-A841-224D4847B92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242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6809E-57E0-9A42-B73C-06CC83159D60}" type="datetimeFigureOut">
              <a:rPr lang="en-US" smtClean="0"/>
              <a:t>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22835-AB1F-3141-A443-78B0A9465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514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6809E-57E0-9A42-B73C-06CC83159D60}" type="datetimeFigureOut">
              <a:rPr lang="en-US" smtClean="0"/>
              <a:t>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22835-AB1F-3141-A443-78B0A9465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28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6809E-57E0-9A42-B73C-06CC83159D60}" type="datetimeFigureOut">
              <a:rPr lang="en-US" smtClean="0"/>
              <a:t>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22835-AB1F-3141-A443-78B0A9465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48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6809E-57E0-9A42-B73C-06CC83159D60}" type="datetimeFigureOut">
              <a:rPr lang="en-US" smtClean="0"/>
              <a:t>1/3/2026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22835-AB1F-3141-A443-78B0A9465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383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6809E-57E0-9A42-B73C-06CC83159D60}" type="datetimeFigureOut">
              <a:rPr lang="en-US" smtClean="0"/>
              <a:t>1/3/2026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22835-AB1F-3141-A443-78B0A9465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364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6809E-57E0-9A42-B73C-06CC83159D60}" type="datetimeFigureOut">
              <a:rPr lang="en-US" smtClean="0"/>
              <a:t>1/3/2026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22835-AB1F-3141-A443-78B0A9465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273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6809E-57E0-9A42-B73C-06CC83159D60}" type="datetimeFigureOut">
              <a:rPr lang="en-US" smtClean="0"/>
              <a:t>1/3/2026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22835-AB1F-3141-A443-78B0A9465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503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6809E-57E0-9A42-B73C-06CC83159D60}" type="datetimeFigureOut">
              <a:rPr lang="en-US" smtClean="0"/>
              <a:t>1/3/2026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22835-AB1F-3141-A443-78B0A9465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990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22835-AB1F-3141-A443-78B0A946560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6809E-57E0-9A42-B73C-06CC83159D60}" type="datetimeFigureOut">
              <a:rPr lang="en-US" smtClean="0"/>
              <a:t>1/3/2026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677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6809E-57E0-9A42-B73C-06CC83159D60}" type="datetimeFigureOut">
              <a:rPr lang="en-US" smtClean="0"/>
              <a:t>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22835-AB1F-3141-A443-78B0A9465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774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6809E-57E0-9A42-B73C-06CC83159D60}" type="datetimeFigureOut">
              <a:rPr lang="en-US" smtClean="0"/>
              <a:t>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22835-AB1F-3141-A443-78B0A9465602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007526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6809E-57E0-9A42-B73C-06CC83159D60}" type="datetimeFigureOut">
              <a:rPr lang="en-US" smtClean="0"/>
              <a:t>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22835-AB1F-3141-A443-78B0A9465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1420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6809E-57E0-9A42-B73C-06CC83159D60}" type="datetimeFigureOut">
              <a:rPr lang="en-US" smtClean="0"/>
              <a:t>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22835-AB1F-3141-A443-78B0A9465602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911398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6809E-57E0-9A42-B73C-06CC83159D60}" type="datetimeFigureOut">
              <a:rPr lang="en-US" smtClean="0"/>
              <a:t>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22835-AB1F-3141-A443-78B0A9465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1855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6809E-57E0-9A42-B73C-06CC83159D60}" type="datetimeFigureOut">
              <a:rPr lang="en-US" smtClean="0"/>
              <a:t>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22835-AB1F-3141-A443-78B0A9465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928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6809E-57E0-9A42-B73C-06CC83159D60}" type="datetimeFigureOut">
              <a:rPr lang="en-US" smtClean="0"/>
              <a:t>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22835-AB1F-3141-A443-78B0A9465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344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76809E-57E0-9A42-B73C-06CC83159D60}" type="datetimeFigureOut">
              <a:rPr lang="en-US" smtClean="0"/>
              <a:t>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5522835-AB1F-3141-A443-78B0A9465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217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B3CD458-C558-ECAE-9634-B1E01079A063}"/>
              </a:ext>
            </a:extLst>
          </p:cNvPr>
          <p:cNvSpPr/>
          <p:nvPr/>
        </p:nvSpPr>
        <p:spPr>
          <a:xfrm>
            <a:off x="346363" y="411682"/>
            <a:ext cx="11499272" cy="6151418"/>
          </a:xfrm>
          <a:prstGeom prst="rect">
            <a:avLst/>
          </a:prstGeom>
          <a:solidFill>
            <a:schemeClr val="bg1"/>
          </a:solidFill>
          <a:ln w="762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39879E-1267-46BA-F6BF-04FB37EF71B0}"/>
              </a:ext>
            </a:extLst>
          </p:cNvPr>
          <p:cNvSpPr/>
          <p:nvPr/>
        </p:nvSpPr>
        <p:spPr>
          <a:xfrm>
            <a:off x="1037012" y="360218"/>
            <a:ext cx="1011797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GB" sz="3200" b="1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10D7109-B05B-9301-5A93-456E0BB25E48}"/>
              </a:ext>
            </a:extLst>
          </p:cNvPr>
          <p:cNvSpPr/>
          <p:nvPr/>
        </p:nvSpPr>
        <p:spPr>
          <a:xfrm>
            <a:off x="346364" y="427925"/>
            <a:ext cx="11499271" cy="104644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3200" b="1" kern="100">
                <a:ln w="22225">
                  <a:solidFill>
                    <a:srgbClr val="0070C0"/>
                  </a:solidFill>
                  <a:prstDash val="solid"/>
                </a:ln>
                <a:solidFill>
                  <a:srgbClr val="002060"/>
                </a:solidFill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My Continent – Europe (Year 5)</a:t>
            </a:r>
          </a:p>
          <a:p>
            <a:pPr algn="ctr"/>
            <a:endParaRPr lang="en-GB" sz="400" b="1" kern="100">
              <a:ln w="22225">
                <a:noFill/>
                <a:prstDash val="solid"/>
              </a:ln>
              <a:solidFill>
                <a:srgbClr val="0070C0"/>
              </a:solidFill>
              <a:latin typeface="Century Gothic" panose="020B0502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2400" b="1" kern="100">
                <a:ln w="22225">
                  <a:noFill/>
                  <a:prstDash val="solid"/>
                </a:ln>
                <a:solidFill>
                  <a:srgbClr val="0070C0"/>
                </a:solidFill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impact have the Ancient Greeks had on Britain today?</a:t>
            </a: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C6949D7E-AC79-4DAB-7923-99F3EF42FF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9494856"/>
              </p:ext>
            </p:extLst>
          </p:nvPr>
        </p:nvGraphicFramePr>
        <p:xfrm>
          <a:off x="607497" y="3165701"/>
          <a:ext cx="6788726" cy="31350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88726">
                  <a:extLst>
                    <a:ext uri="{9D8B030D-6E8A-4147-A177-3AD203B41FA5}">
                      <a16:colId xmlns:a16="http://schemas.microsoft.com/office/drawing/2014/main" val="3372102832"/>
                    </a:ext>
                  </a:extLst>
                </a:gridCol>
              </a:tblGrid>
              <a:tr h="522516">
                <a:tc>
                  <a:txBody>
                    <a:bodyPr/>
                    <a:lstStyle/>
                    <a:p>
                      <a:pPr algn="ctr"/>
                      <a:r>
                        <a:rPr lang="en-US" sz="1600" b="1" u="none">
                          <a:latin typeface="Century Gothic" panose="020B0502020202020204" pitchFamily="34" charset="0"/>
                        </a:rPr>
                        <a:t>Key Learning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5923684"/>
                  </a:ext>
                </a:extLst>
              </a:tr>
              <a:tr h="522516">
                <a:tc>
                  <a:txBody>
                    <a:bodyPr/>
                    <a:lstStyle/>
                    <a:p>
                      <a:r>
                        <a:rPr lang="en-US" sz="1400">
                          <a:latin typeface="Century Gothic" panose="020B0502020202020204" pitchFamily="34" charset="0"/>
                        </a:rPr>
                        <a:t>To know that King Alexander developed the Greek alphabet and compare the symbols to our language.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3900388"/>
                  </a:ext>
                </a:extLst>
              </a:tr>
              <a:tr h="522516">
                <a:tc>
                  <a:txBody>
                    <a:bodyPr/>
                    <a:lstStyle/>
                    <a:p>
                      <a:r>
                        <a:rPr lang="en-US" sz="1400">
                          <a:latin typeface="Century Gothic" panose="020B0502020202020204" pitchFamily="34" charset="0"/>
                        </a:rPr>
                        <a:t>To know that democracy was created in Ancient Greece and how this links to democracy in the UK.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0682029"/>
                  </a:ext>
                </a:extLst>
              </a:tr>
              <a:tr h="522516">
                <a:tc>
                  <a:txBody>
                    <a:bodyPr/>
                    <a:lstStyle/>
                    <a:p>
                      <a:r>
                        <a:rPr lang="en-US" sz="1400">
                          <a:latin typeface="Century Gothic" panose="020B0502020202020204" pitchFamily="34" charset="0"/>
                        </a:rPr>
                        <a:t>To know how life was different in Ancient Greece compared to our lives today.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2474846"/>
                  </a:ext>
                </a:extLst>
              </a:tr>
              <a:tr h="522516">
                <a:tc>
                  <a:txBody>
                    <a:bodyPr/>
                    <a:lstStyle/>
                    <a:p>
                      <a:r>
                        <a:rPr lang="en-US" sz="1400">
                          <a:latin typeface="Century Gothic" panose="020B0502020202020204" pitchFamily="34" charset="0"/>
                        </a:rPr>
                        <a:t>To know that Ancient Greek civilization eventually became weak and was eventually conquered by the Ancient Romans in 146 BC.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5038853"/>
                  </a:ext>
                </a:extLst>
              </a:tr>
              <a:tr h="522516">
                <a:tc>
                  <a:txBody>
                    <a:bodyPr/>
                    <a:lstStyle/>
                    <a:p>
                      <a:r>
                        <a:rPr lang="en-US" sz="1400">
                          <a:latin typeface="Century Gothic" panose="020B0502020202020204" pitchFamily="34" charset="0"/>
                        </a:rPr>
                        <a:t>To know the importance of Greek God’s and Myths in Ancient Greek society.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2472058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E4181A93-DF8D-9182-6936-54D92139A6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0145265"/>
              </p:ext>
            </p:extLst>
          </p:nvPr>
        </p:nvGraphicFramePr>
        <p:xfrm>
          <a:off x="7464638" y="3165701"/>
          <a:ext cx="4295239" cy="33236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9599">
                  <a:extLst>
                    <a:ext uri="{9D8B030D-6E8A-4147-A177-3AD203B41FA5}">
                      <a16:colId xmlns:a16="http://schemas.microsoft.com/office/drawing/2014/main" val="2193652364"/>
                    </a:ext>
                  </a:extLst>
                </a:gridCol>
                <a:gridCol w="3125640">
                  <a:extLst>
                    <a:ext uri="{9D8B030D-6E8A-4147-A177-3AD203B41FA5}">
                      <a16:colId xmlns:a16="http://schemas.microsoft.com/office/drawing/2014/main" val="4047043328"/>
                    </a:ext>
                  </a:extLst>
                </a:gridCol>
              </a:tblGrid>
              <a:tr h="353842">
                <a:tc gridSpan="2"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Century Gothic" panose="020B0502020202020204" pitchFamily="34" charset="0"/>
                        </a:rPr>
                        <a:t>Vocabulary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5844826"/>
                  </a:ext>
                </a:extLst>
              </a:tr>
              <a:tr h="353842">
                <a:tc>
                  <a:txBody>
                    <a:bodyPr/>
                    <a:lstStyle/>
                    <a:p>
                      <a:r>
                        <a:rPr lang="en-US" sz="120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democracy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i="0" u="none" strike="noStrike">
                          <a:solidFill>
                            <a:srgbClr val="1F1F1F"/>
                          </a:solidFill>
                          <a:effectLst/>
                          <a:latin typeface="Century Gothic" panose="020B0502020202020204" pitchFamily="34" charset="0"/>
                        </a:rPr>
                        <a:t>Democracy means '</a:t>
                      </a:r>
                      <a:r>
                        <a:rPr lang="en-GB" sz="1000" b="0" i="0" u="none" strike="noStrike">
                          <a:solidFill>
                            <a:srgbClr val="040C28"/>
                          </a:solidFill>
                          <a:effectLst/>
                          <a:latin typeface="Century Gothic" panose="020B0502020202020204" pitchFamily="34" charset="0"/>
                        </a:rPr>
                        <a:t>rule by the people</a:t>
                      </a:r>
                      <a:r>
                        <a:rPr lang="en-GB" sz="1000" b="0" i="0" u="none" strike="noStrike">
                          <a:solidFill>
                            <a:srgbClr val="1F1F1F"/>
                          </a:solidFill>
                          <a:effectLst/>
                          <a:latin typeface="Century Gothic" panose="020B0502020202020204" pitchFamily="34" charset="0"/>
                        </a:rPr>
                        <a:t>’. The people elect the government.</a:t>
                      </a:r>
                      <a:endParaRPr lang="en-US" sz="100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1629374"/>
                  </a:ext>
                </a:extLst>
              </a:tr>
              <a:tr h="353842">
                <a:tc>
                  <a:txBody>
                    <a:bodyPr/>
                    <a:lstStyle/>
                    <a:p>
                      <a:r>
                        <a:rPr lang="en-US" sz="120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hoplite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A citizen soldier of the Ancient Greek city-state.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5656339"/>
                  </a:ext>
                </a:extLst>
              </a:tr>
              <a:tr h="353842">
                <a:tc>
                  <a:txBody>
                    <a:bodyPr/>
                    <a:lstStyle/>
                    <a:p>
                      <a:r>
                        <a:rPr lang="en-US" sz="120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myth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i="0" u="none" strike="noStrike">
                          <a:solidFill>
                            <a:srgbClr val="474747"/>
                          </a:solidFill>
                          <a:effectLst/>
                          <a:latin typeface="Century Gothic" panose="020B0502020202020204" pitchFamily="34" charset="0"/>
                        </a:rPr>
                        <a:t>Myths are </a:t>
                      </a:r>
                      <a:r>
                        <a:rPr lang="en-GB" sz="1000" b="0" i="0" u="none" strike="noStrike">
                          <a:solidFill>
                            <a:srgbClr val="040C28"/>
                          </a:solidFill>
                          <a:effectLst/>
                          <a:latin typeface="Century Gothic" panose="020B0502020202020204" pitchFamily="34" charset="0"/>
                        </a:rPr>
                        <a:t>old tales filled with magical creatures, gods and mystery</a:t>
                      </a:r>
                      <a:endParaRPr lang="en-US" sz="100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0591565"/>
                  </a:ext>
                </a:extLst>
              </a:tr>
              <a:tr h="353842">
                <a:tc>
                  <a:txBody>
                    <a:bodyPr/>
                    <a:lstStyle/>
                    <a:p>
                      <a:r>
                        <a:rPr lang="en-US" sz="120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philosophy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It means ‘love of wisdom’ it is how we think.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1518531"/>
                  </a:ext>
                </a:extLst>
              </a:tr>
              <a:tr h="353842">
                <a:tc>
                  <a:txBody>
                    <a:bodyPr/>
                    <a:lstStyle/>
                    <a:p>
                      <a:r>
                        <a:rPr lang="en-US" sz="120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artefacts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i="0" u="none" strike="noStrike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An item made by humans in the past</a:t>
                      </a:r>
                      <a:endParaRPr lang="en-US" sz="100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0320557"/>
                  </a:ext>
                </a:extLst>
              </a:tr>
              <a:tr h="331750">
                <a:tc>
                  <a:txBody>
                    <a:bodyPr/>
                    <a:lstStyle/>
                    <a:p>
                      <a:r>
                        <a:rPr lang="en-US" sz="120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Parthenon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An Ancient Greek temple located in Athens, Greece.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461850"/>
                  </a:ext>
                </a:extLst>
              </a:tr>
              <a:tr h="353842">
                <a:tc>
                  <a:txBody>
                    <a:bodyPr/>
                    <a:lstStyle/>
                    <a:p>
                      <a:r>
                        <a:rPr lang="en-US" sz="120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Athenians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A citizen or resident of Athens.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2372732"/>
                  </a:ext>
                </a:extLst>
              </a:tr>
              <a:tr h="353842">
                <a:tc>
                  <a:txBody>
                    <a:bodyPr/>
                    <a:lstStyle/>
                    <a:p>
                      <a:r>
                        <a:rPr lang="en-US" sz="120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Spartans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A citizen or resident of Sparta.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3969698"/>
                  </a:ext>
                </a:extLst>
              </a:tr>
            </a:tbl>
          </a:graphicData>
        </a:graphic>
      </p:graphicFrame>
      <p:sp>
        <p:nvSpPr>
          <p:cNvPr id="23" name="Rectangle 22">
            <a:extLst>
              <a:ext uri="{FF2B5EF4-FFF2-40B4-BE49-F238E27FC236}">
                <a16:creationId xmlns:a16="http://schemas.microsoft.com/office/drawing/2014/main" id="{1A099E2D-FCAB-88BC-F3F0-88A99DFAE52E}"/>
              </a:ext>
            </a:extLst>
          </p:cNvPr>
          <p:cNvSpPr/>
          <p:nvPr/>
        </p:nvSpPr>
        <p:spPr>
          <a:xfrm>
            <a:off x="3960440" y="1610736"/>
            <a:ext cx="4747380" cy="1292662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1300" b="0" cap="none" spc="0">
                <a:ln w="0">
                  <a:noFill/>
                </a:ln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In year 5, we learn about life in Ancient Greece, their biggest achievements and the influence that they have had on the world, particularly Britain, such as our modern-day democracy and British values. We compare differences between living in Ancient Greece and modern-day Britain and the rest if the Western World.</a:t>
            </a:r>
          </a:p>
        </p:txBody>
      </p:sp>
      <p:pic>
        <p:nvPicPr>
          <p:cNvPr id="1026" name="Picture 2" descr="Who were the ancient Greek gods and heroes? - BBC Bitesize">
            <a:extLst>
              <a:ext uri="{FF2B5EF4-FFF2-40B4-BE49-F238E27FC236}">
                <a16:creationId xmlns:a16="http://schemas.microsoft.com/office/drawing/2014/main" id="{12E2D6CA-5BF6-0AED-28B1-9B241052B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7211" y="1474365"/>
            <a:ext cx="1448744" cy="1484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ncient Greek Urns, Vases &amp; Pottery for Kids and Teachers - Ancient Greece  for Kids">
            <a:extLst>
              <a:ext uri="{FF2B5EF4-FFF2-40B4-BE49-F238E27FC236}">
                <a16:creationId xmlns:a16="http://schemas.microsoft.com/office/drawing/2014/main" id="{C19ABF5F-817E-40EE-5D4E-33A929476A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1656" y="1474365"/>
            <a:ext cx="1081754" cy="1484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Olympic Games - Torch, Rings, Anthem | Britannica">
            <a:extLst>
              <a:ext uri="{FF2B5EF4-FFF2-40B4-BE49-F238E27FC236}">
                <a16:creationId xmlns:a16="http://schemas.microsoft.com/office/drawing/2014/main" id="{46A3D65F-0709-7166-A13E-6D9E91FCEA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58" t="24369" r="12100" b="20099"/>
          <a:stretch/>
        </p:blipFill>
        <p:spPr bwMode="auto">
          <a:xfrm>
            <a:off x="1424710" y="473808"/>
            <a:ext cx="1149927" cy="552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ncient Greece Timeline PowerPoint for Kids | Social Studies">
            <a:extLst>
              <a:ext uri="{FF2B5EF4-FFF2-40B4-BE49-F238E27FC236}">
                <a16:creationId xmlns:a16="http://schemas.microsoft.com/office/drawing/2014/main" id="{20EAE540-6E7C-169A-0B36-307038113D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95" t="3179" r="8442" b="13581"/>
          <a:stretch/>
        </p:blipFill>
        <p:spPr bwMode="auto">
          <a:xfrm>
            <a:off x="686044" y="1490608"/>
            <a:ext cx="3060560" cy="152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Whitegate End Primary School and Nursery">
            <a:extLst>
              <a:ext uri="{FF2B5EF4-FFF2-40B4-BE49-F238E27FC236}">
                <a16:creationId xmlns:a16="http://schemas.microsoft.com/office/drawing/2014/main" id="{507F97DB-7338-51B7-A323-6365998ECF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3738" y="68388"/>
            <a:ext cx="953908" cy="958166"/>
          </a:xfrm>
          <a:prstGeom prst="rect">
            <a:avLst/>
          </a:prstGeom>
          <a:noFill/>
          <a:ln w="5715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416905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7F276B7A1FF74FAA0B0CE244C44C66" ma:contentTypeVersion="18" ma:contentTypeDescription="Create a new document." ma:contentTypeScope="" ma:versionID="47a5e76bc74eab8dcef776ae978c61bf">
  <xsd:schema xmlns:xsd="http://www.w3.org/2001/XMLSchema" xmlns:xs="http://www.w3.org/2001/XMLSchema" xmlns:p="http://schemas.microsoft.com/office/2006/metadata/properties" xmlns:ns2="a0fe42ba-62cf-41b2-9839-6e9a392d1128" xmlns:ns3="51f39f64-2728-41ab-bcdc-291134f71fd5" targetNamespace="http://schemas.microsoft.com/office/2006/metadata/properties" ma:root="true" ma:fieldsID="c198b181990db5dcdaed25c8692895cf" ns2:_="" ns3:_="">
    <xsd:import namespace="a0fe42ba-62cf-41b2-9839-6e9a392d1128"/>
    <xsd:import namespace="51f39f64-2728-41ab-bcdc-291134f71fd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ObjectDetectorVersions" minOccurs="0"/>
                <xsd:element ref="ns2:MediaServiceLocation" minOccurs="0"/>
                <xsd:element ref="ns2:MediaServiceSearchProperties" minOccurs="0"/>
                <xsd:element ref="ns2:music" minOccurs="0"/>
                <xsd:element ref="ns2:MediaServiceBillingMetadata" minOccurs="0"/>
                <xsd:element ref="ns2:_x0059_1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fe42ba-62cf-41b2-9839-6e9a392d112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2239f32e-7713-4311-9e8c-0c662724b7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usic" ma:index="23" nillable="true" ma:displayName="music" ma:format="Dropdown" ma:internalName="music">
      <xsd:simpleType>
        <xsd:restriction base="dms:Text">
          <xsd:maxLength value="255"/>
        </xsd:restriction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  <xsd:element name="_x0059_1" ma:index="25" nillable="true" ma:displayName="Y1" ma:format="Dropdown" ma:internalName="_x0059_1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1f39f64-2728-41ab-bcdc-291134f71fd5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f24a3769-9cae-4a84-8737-8c9118f3fade}" ma:internalName="TaxCatchAll" ma:showField="CatchAllData" ma:web="51f39f64-2728-41ab-bcdc-291134f71fd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0fe42ba-62cf-41b2-9839-6e9a392d1128">
      <Terms xmlns="http://schemas.microsoft.com/office/infopath/2007/PartnerControls"/>
    </lcf76f155ced4ddcb4097134ff3c332f>
    <TaxCatchAll xmlns="51f39f64-2728-41ab-bcdc-291134f71fd5" xsi:nil="true"/>
    <music xmlns="a0fe42ba-62cf-41b2-9839-6e9a392d1128" xsi:nil="true"/>
    <_x0059_1 xmlns="a0fe42ba-62cf-41b2-9839-6e9a392d1128" xsi:nil="true"/>
  </documentManagement>
</p:properties>
</file>

<file path=customXml/itemProps1.xml><?xml version="1.0" encoding="utf-8"?>
<ds:datastoreItem xmlns:ds="http://schemas.openxmlformats.org/officeDocument/2006/customXml" ds:itemID="{F4775B43-BE21-4652-AFB5-1F512AEA06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0fe42ba-62cf-41b2-9839-6e9a392d1128"/>
    <ds:schemaRef ds:uri="51f39f64-2728-41ab-bcdc-291134f71fd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F8F02C7-E90A-4B01-903F-B77C05763D5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EDCB0D-7A72-4E10-9F71-C5D2D545340D}">
  <ds:schemaRefs>
    <ds:schemaRef ds:uri="http://purl.org/dc/dcmitype/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51f39f64-2728-41ab-bcdc-291134f71fd5"/>
    <ds:schemaRef ds:uri="a0fe42ba-62cf-41b2-9839-6e9a392d1128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0</TotalTime>
  <Words>985</Words>
  <Application>Microsoft Office PowerPoint</Application>
  <PresentationFormat>Widescreen</PresentationFormat>
  <Paragraphs>81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Facet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Walker</dc:creator>
  <cp:lastModifiedBy>Laura Bingham</cp:lastModifiedBy>
  <cp:revision>5</cp:revision>
  <dcterms:created xsi:type="dcterms:W3CDTF">2024-11-26T19:59:18Z</dcterms:created>
  <dcterms:modified xsi:type="dcterms:W3CDTF">2026-01-03T11:02:12Z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0x010100337F276B7A1FF74FAA0B0CE244C44C66</vt:lpwstr>
  </property>
  <property fmtid="{D5CDD505-2E9C-101B-9397-08002B2CF9AE}" pid="3" name="MediaServiceImageTags">
    <vt:lpwstr/>
  </property>
</Properties>
</file>