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0" r:id="rId2"/>
    <p:sldId id="256" r:id="rId3"/>
    <p:sldId id="257" r:id="rId4"/>
    <p:sldId id="274" r:id="rId5"/>
    <p:sldId id="282" r:id="rId6"/>
    <p:sldId id="281" r:id="rId7"/>
    <p:sldId id="265" r:id="rId8"/>
    <p:sldId id="288" r:id="rId9"/>
    <p:sldId id="262" r:id="rId10"/>
    <p:sldId id="284" r:id="rId11"/>
    <p:sldId id="267" r:id="rId12"/>
    <p:sldId id="276" r:id="rId13"/>
    <p:sldId id="285" r:id="rId14"/>
    <p:sldId id="287" r:id="rId15"/>
    <p:sldId id="289" r:id="rId16"/>
    <p:sldId id="286" r:id="rId17"/>
  </p:sldIdLst>
  <p:sldSz cx="9144000" cy="6858000" type="screen4x3"/>
  <p:notesSz cx="10018713"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56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40596" cy="34489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75808" y="0"/>
            <a:ext cx="4340594" cy="344899"/>
          </a:xfrm>
          <a:prstGeom prst="rect">
            <a:avLst/>
          </a:prstGeom>
        </p:spPr>
        <p:txBody>
          <a:bodyPr vert="horz" lIns="91440" tIns="45720" rIns="91440" bIns="45720" rtlCol="0"/>
          <a:lstStyle>
            <a:lvl1pPr algn="r">
              <a:defRPr sz="1200"/>
            </a:lvl1pPr>
          </a:lstStyle>
          <a:p>
            <a:fld id="{A66A4638-90A6-4FE7-871D-05C7D8D53931}" type="datetimeFigureOut">
              <a:rPr lang="en-GB" smtClean="0"/>
              <a:t>13/05/2024</a:t>
            </a:fld>
            <a:endParaRPr lang="en-GB"/>
          </a:p>
        </p:txBody>
      </p:sp>
      <p:sp>
        <p:nvSpPr>
          <p:cNvPr id="4" name="Footer Placeholder 3"/>
          <p:cNvSpPr>
            <a:spLocks noGrp="1"/>
          </p:cNvSpPr>
          <p:nvPr>
            <p:ph type="ftr" sz="quarter" idx="2"/>
          </p:nvPr>
        </p:nvSpPr>
        <p:spPr>
          <a:xfrm>
            <a:off x="1" y="6542173"/>
            <a:ext cx="4340596" cy="34489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75808" y="6542173"/>
            <a:ext cx="4340594" cy="344899"/>
          </a:xfrm>
          <a:prstGeom prst="rect">
            <a:avLst/>
          </a:prstGeom>
        </p:spPr>
        <p:txBody>
          <a:bodyPr vert="horz" lIns="91440" tIns="45720" rIns="91440" bIns="45720" rtlCol="0" anchor="b"/>
          <a:lstStyle>
            <a:lvl1pPr algn="r">
              <a:defRPr sz="1200"/>
            </a:lvl1pPr>
          </a:lstStyle>
          <a:p>
            <a:fld id="{1BF444F1-16E1-4FD3-B10B-8692D0EC26E4}" type="slidenum">
              <a:rPr lang="en-GB" smtClean="0"/>
              <a:t>‹#›</a:t>
            </a:fld>
            <a:endParaRPr lang="en-GB"/>
          </a:p>
        </p:txBody>
      </p:sp>
    </p:spTree>
    <p:extLst>
      <p:ext uri="{BB962C8B-B14F-4D97-AF65-F5344CB8AC3E}">
        <p14:creationId xmlns:p14="http://schemas.microsoft.com/office/powerpoint/2010/main" val="2685718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813" cy="3460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75313" y="0"/>
            <a:ext cx="4341812" cy="346075"/>
          </a:xfrm>
          <a:prstGeom prst="rect">
            <a:avLst/>
          </a:prstGeom>
        </p:spPr>
        <p:txBody>
          <a:bodyPr vert="horz" lIns="91440" tIns="45720" rIns="91440" bIns="45720" rtlCol="0"/>
          <a:lstStyle>
            <a:lvl1pPr algn="r">
              <a:defRPr sz="1200"/>
            </a:lvl1pPr>
          </a:lstStyle>
          <a:p>
            <a:fld id="{7C979C8B-E2A7-461D-B8E9-3DAF422DD1FE}" type="datetimeFigureOut">
              <a:rPr lang="en-GB" smtClean="0"/>
              <a:t>13/05/2024</a:t>
            </a:fld>
            <a:endParaRPr lang="en-GB"/>
          </a:p>
        </p:txBody>
      </p:sp>
      <p:sp>
        <p:nvSpPr>
          <p:cNvPr id="4" name="Slide Image Placeholder 3"/>
          <p:cNvSpPr>
            <a:spLocks noGrp="1" noRot="1" noChangeAspect="1"/>
          </p:cNvSpPr>
          <p:nvPr>
            <p:ph type="sldImg" idx="2"/>
          </p:nvPr>
        </p:nvSpPr>
        <p:spPr>
          <a:xfrm>
            <a:off x="3459163" y="860425"/>
            <a:ext cx="3100387" cy="23256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01713" y="3314700"/>
            <a:ext cx="8015287" cy="27130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42088"/>
            <a:ext cx="4341813" cy="3460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75313" y="6542088"/>
            <a:ext cx="4341812" cy="346075"/>
          </a:xfrm>
          <a:prstGeom prst="rect">
            <a:avLst/>
          </a:prstGeom>
        </p:spPr>
        <p:txBody>
          <a:bodyPr vert="horz" lIns="91440" tIns="45720" rIns="91440" bIns="45720" rtlCol="0" anchor="b"/>
          <a:lstStyle>
            <a:lvl1pPr algn="r">
              <a:defRPr sz="1200"/>
            </a:lvl1pPr>
          </a:lstStyle>
          <a:p>
            <a:fld id="{D515D2C0-B040-459F-9A50-D6E3EBCC39F5}" type="slidenum">
              <a:rPr lang="en-GB" smtClean="0"/>
              <a:t>‹#›</a:t>
            </a:fld>
            <a:endParaRPr lang="en-GB"/>
          </a:p>
        </p:txBody>
      </p:sp>
    </p:spTree>
    <p:extLst>
      <p:ext uri="{BB962C8B-B14F-4D97-AF65-F5344CB8AC3E}">
        <p14:creationId xmlns:p14="http://schemas.microsoft.com/office/powerpoint/2010/main" val="1223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ISXCw0Pi9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hlinkClick r:id="rId3">
                  <a:extLst>
                    <a:ext uri="{A12FA001-AC4F-418D-AE19-62706E023703}">
                      <ahyp:hlinkClr xmlns:ahyp="http://schemas.microsoft.com/office/drawing/2018/hyperlinkcolor" val="tx"/>
                    </a:ext>
                  </a:extLst>
                </a:hlinkClick>
              </a:rPr>
              <a:t>https://www.youtube.com/watch?v=aISXCw0Pi94</a:t>
            </a:r>
            <a:endParaRPr lang="en-US" sz="1200" dirty="0">
              <a:latin typeface="Century Gothic" panose="020B0502020202020204" pitchFamily="34" charset="0"/>
            </a:endParaRPr>
          </a:p>
          <a:p>
            <a:endParaRPr lang="en-US" dirty="0"/>
          </a:p>
          <a:p>
            <a:endParaRPr lang="en-GB" dirty="0"/>
          </a:p>
        </p:txBody>
      </p:sp>
      <p:sp>
        <p:nvSpPr>
          <p:cNvPr id="4" name="Slide Number Placeholder 3"/>
          <p:cNvSpPr>
            <a:spLocks noGrp="1"/>
          </p:cNvSpPr>
          <p:nvPr>
            <p:ph type="sldNum" sz="quarter" idx="5"/>
          </p:nvPr>
        </p:nvSpPr>
        <p:spPr/>
        <p:txBody>
          <a:bodyPr/>
          <a:lstStyle/>
          <a:p>
            <a:fld id="{D515D2C0-B040-459F-9A50-D6E3EBCC39F5}" type="slidenum">
              <a:rPr lang="en-GB" smtClean="0"/>
              <a:t>6</a:t>
            </a:fld>
            <a:endParaRPr lang="en-GB"/>
          </a:p>
        </p:txBody>
      </p:sp>
    </p:spTree>
    <p:extLst>
      <p:ext uri="{BB962C8B-B14F-4D97-AF65-F5344CB8AC3E}">
        <p14:creationId xmlns:p14="http://schemas.microsoft.com/office/powerpoint/2010/main" val="302996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14EBC1-6099-4DDB-8D7F-9293A21E1C0E}"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364072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4EBC1-6099-4DDB-8D7F-9293A21E1C0E}"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417209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4EBC1-6099-4DDB-8D7F-9293A21E1C0E}"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37701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4EBC1-6099-4DDB-8D7F-9293A21E1C0E}"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128431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4EBC1-6099-4DDB-8D7F-9293A21E1C0E}" type="datetimeFigureOut">
              <a:rPr lang="en-GB" smtClean="0"/>
              <a:t>13/05/2024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160977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14EBC1-6099-4DDB-8D7F-9293A21E1C0E}"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127609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14EBC1-6099-4DDB-8D7F-9293A21E1C0E}" type="datetimeFigureOut">
              <a:rPr lang="en-GB" smtClean="0"/>
              <a:t>13/05/2024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389168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14EBC1-6099-4DDB-8D7F-9293A21E1C0E}" type="datetimeFigureOut">
              <a:rPr lang="en-GB" smtClean="0"/>
              <a:t>13/05/2024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411444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4EBC1-6099-4DDB-8D7F-9293A21E1C0E}" type="datetimeFigureOut">
              <a:rPr lang="en-GB" smtClean="0"/>
              <a:t>13/05/2024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110158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4EBC1-6099-4DDB-8D7F-9293A21E1C0E}"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26819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4EBC1-6099-4DDB-8D7F-9293A21E1C0E}" type="datetimeFigureOut">
              <a:rPr lang="en-GB" smtClean="0"/>
              <a:t>13/05/2024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F0F91B-E921-4C85-B708-CEE2BF32A42E}" type="slidenum">
              <a:rPr lang="en-GB" smtClean="0"/>
              <a:t>‹#›</a:t>
            </a:fld>
            <a:endParaRPr lang="en-GB"/>
          </a:p>
        </p:txBody>
      </p:sp>
    </p:spTree>
    <p:extLst>
      <p:ext uri="{BB962C8B-B14F-4D97-AF65-F5344CB8AC3E}">
        <p14:creationId xmlns:p14="http://schemas.microsoft.com/office/powerpoint/2010/main" val="150126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4EBC1-6099-4DDB-8D7F-9293A21E1C0E}" type="datetimeFigureOut">
              <a:rPr lang="en-GB" smtClean="0"/>
              <a:t>13/05/2024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0F91B-E921-4C85-B708-CEE2BF32A42E}" type="slidenum">
              <a:rPr lang="en-GB" smtClean="0"/>
              <a:t>‹#›</a:t>
            </a:fld>
            <a:endParaRPr lang="en-GB"/>
          </a:p>
        </p:txBody>
      </p:sp>
    </p:spTree>
    <p:extLst>
      <p:ext uri="{BB962C8B-B14F-4D97-AF65-F5344CB8AC3E}">
        <p14:creationId xmlns:p14="http://schemas.microsoft.com/office/powerpoint/2010/main" val="1212333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5706B-AFA9-46E1-8EC7-999377BBF005}"/>
              </a:ext>
            </a:extLst>
          </p:cNvPr>
          <p:cNvSpPr txBox="1"/>
          <p:nvPr/>
        </p:nvSpPr>
        <p:spPr>
          <a:xfrm>
            <a:off x="215516" y="464598"/>
            <a:ext cx="8712968" cy="5928803"/>
          </a:xfrm>
          <a:prstGeom prst="rect">
            <a:avLst/>
          </a:prstGeom>
          <a:noFill/>
        </p:spPr>
        <p:txBody>
          <a:bodyPr wrap="square" rtlCol="0">
            <a:spAutoFit/>
          </a:bodyPr>
          <a:lstStyle/>
          <a:p>
            <a:pPr algn="ctr">
              <a:lnSpc>
                <a:spcPct val="150000"/>
              </a:lnSpc>
            </a:pPr>
            <a:r>
              <a:rPr lang="en-US" sz="1700" dirty="0">
                <a:latin typeface="Century Gothic" panose="020B0502020202020204" pitchFamily="34" charset="0"/>
              </a:rPr>
              <a:t>When we look around our unit in September we couldn’t tell you who crawled first, who walked before they were one or spoke in sentences by 18 months. We couldn’t tell you if their parents breast fed or bottle fed. No idea if they were potty trained at 2 or if they still wear a pull up for bed.</a:t>
            </a:r>
          </a:p>
          <a:p>
            <a:pPr algn="ctr">
              <a:lnSpc>
                <a:spcPct val="150000"/>
              </a:lnSpc>
            </a:pPr>
            <a:endParaRPr lang="en-US" sz="1700" dirty="0">
              <a:latin typeface="Century Gothic" panose="020B0502020202020204" pitchFamily="34" charset="0"/>
            </a:endParaRPr>
          </a:p>
          <a:p>
            <a:pPr algn="ctr">
              <a:lnSpc>
                <a:spcPct val="150000"/>
              </a:lnSpc>
            </a:pPr>
            <a:r>
              <a:rPr lang="en-US" sz="1700" dirty="0">
                <a:latin typeface="Century Gothic" panose="020B0502020202020204" pitchFamily="34" charset="0"/>
              </a:rPr>
              <a:t>What we </a:t>
            </a:r>
            <a:r>
              <a:rPr lang="en-US" sz="1700" b="1" i="1" dirty="0">
                <a:latin typeface="Century Gothic" panose="020B0502020202020204" pitchFamily="34" charset="0"/>
              </a:rPr>
              <a:t>can</a:t>
            </a:r>
            <a:r>
              <a:rPr lang="en-US" sz="1700" dirty="0">
                <a:latin typeface="Century Gothic" panose="020B0502020202020204" pitchFamily="34" charset="0"/>
              </a:rPr>
              <a:t> see is those children whose families value manners and kindness. Whose parents use different voices when they are read to through their joy of sharing books. We </a:t>
            </a:r>
            <a:r>
              <a:rPr lang="en-US" sz="1700" b="1" i="1" dirty="0">
                <a:latin typeface="Century Gothic" panose="020B0502020202020204" pitchFamily="34" charset="0"/>
              </a:rPr>
              <a:t>can</a:t>
            </a:r>
            <a:r>
              <a:rPr lang="en-US" sz="1700" dirty="0">
                <a:latin typeface="Century Gothic" panose="020B0502020202020204" pitchFamily="34" charset="0"/>
              </a:rPr>
              <a:t> see who is used to a routine and can take on some responsibilities. How children react to scary situations and what they find comfort in. We can hear how they are spoken to by how they speak to others. </a:t>
            </a:r>
          </a:p>
          <a:p>
            <a:pPr algn="ctr">
              <a:lnSpc>
                <a:spcPct val="150000"/>
              </a:lnSpc>
            </a:pPr>
            <a:endParaRPr lang="en-US" sz="1700" dirty="0">
              <a:latin typeface="Century Gothic" panose="020B0502020202020204" pitchFamily="34" charset="0"/>
            </a:endParaRPr>
          </a:p>
          <a:p>
            <a:pPr algn="ctr">
              <a:lnSpc>
                <a:spcPct val="150000"/>
              </a:lnSpc>
            </a:pPr>
            <a:r>
              <a:rPr lang="en-US" sz="1700" dirty="0">
                <a:latin typeface="Century Gothic" panose="020B0502020202020204" pitchFamily="34" charset="0"/>
              </a:rPr>
              <a:t>When we look at our class of children we don’t see their milestones. We see who they are as a young person; their humanity, their actions, their inner voice, and most of all we see </a:t>
            </a:r>
            <a:r>
              <a:rPr lang="en-US" sz="1700" b="1" dirty="0">
                <a:latin typeface="Century Gothic" panose="020B0502020202020204" pitchFamily="34" charset="0"/>
              </a:rPr>
              <a:t>you</a:t>
            </a:r>
            <a:r>
              <a:rPr lang="en-US" sz="1700" dirty="0">
                <a:latin typeface="Century Gothic" panose="020B0502020202020204" pitchFamily="34" charset="0"/>
              </a:rPr>
              <a:t> and all the love you pour into them. And there is no greater start than that</a:t>
            </a:r>
            <a:r>
              <a:rPr lang="en-US" sz="1600" dirty="0">
                <a:latin typeface="Century Gothic" panose="020B0502020202020204" pitchFamily="34" charset="0"/>
              </a:rPr>
              <a:t>.</a:t>
            </a:r>
            <a:endParaRPr lang="en-GB" sz="1600" dirty="0">
              <a:latin typeface="Century Gothic" panose="020B0502020202020204" pitchFamily="34" charset="0"/>
            </a:endParaRPr>
          </a:p>
        </p:txBody>
      </p:sp>
    </p:spTree>
    <p:extLst>
      <p:ext uri="{BB962C8B-B14F-4D97-AF65-F5344CB8AC3E}">
        <p14:creationId xmlns:p14="http://schemas.microsoft.com/office/powerpoint/2010/main" val="69912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119877"/>
            <a:ext cx="8856984" cy="6347250"/>
          </a:xfrm>
          <a:prstGeom prst="rect">
            <a:avLst/>
          </a:prstGeom>
          <a:noFill/>
        </p:spPr>
        <p:txBody>
          <a:bodyPr wrap="square" rtlCol="0">
            <a:spAutoFit/>
          </a:bodyPr>
          <a:lstStyle/>
          <a:p>
            <a:pPr>
              <a:lnSpc>
                <a:spcPct val="150000"/>
              </a:lnSpc>
            </a:pPr>
            <a:r>
              <a:rPr lang="en-GB" sz="1600" b="1" u="sng" dirty="0">
                <a:latin typeface="Century Gothic" panose="020B0502020202020204" pitchFamily="34" charset="0"/>
              </a:rPr>
              <a:t>Family Learning sessions</a:t>
            </a:r>
          </a:p>
          <a:p>
            <a:pPr>
              <a:lnSpc>
                <a:spcPct val="150000"/>
              </a:lnSpc>
            </a:pPr>
            <a:endParaRPr lang="en-GB" sz="1000" b="1" u="sng" dirty="0">
              <a:latin typeface="Century Gothic" panose="020B0502020202020204" pitchFamily="34" charset="0"/>
            </a:endParaRPr>
          </a:p>
          <a:p>
            <a:pPr>
              <a:lnSpc>
                <a:spcPct val="150000"/>
              </a:lnSpc>
            </a:pPr>
            <a:r>
              <a:rPr lang="en-GB" sz="1600" dirty="0">
                <a:latin typeface="Century Gothic" panose="020B0502020202020204" pitchFamily="34" charset="0"/>
              </a:rPr>
              <a:t>There are three fantastic family learning sessions you are invited to attend throughout the year. Two sessions (Reading and Maths) usually take place before Christmas. And the final session focused on Writing in early Spring. Sessions include a presentation in the school hall about the theory behind our teaching and how you can help at home, followed by a ‘see it in action’ session in the Early Years unit where you will join your child in play. </a:t>
            </a:r>
          </a:p>
          <a:p>
            <a:pPr>
              <a:lnSpc>
                <a:spcPct val="150000"/>
              </a:lnSpc>
            </a:pPr>
            <a:endParaRPr lang="en-GB" sz="700" b="1" u="sng" dirty="0">
              <a:latin typeface="Century Gothic" panose="020B0502020202020204" pitchFamily="34" charset="0"/>
            </a:endParaRPr>
          </a:p>
          <a:p>
            <a:pPr algn="ctr">
              <a:lnSpc>
                <a:spcPct val="150000"/>
              </a:lnSpc>
            </a:pPr>
            <a:r>
              <a:rPr lang="en-GB" sz="1600" dirty="0">
                <a:latin typeface="Century Gothic" panose="020B0502020202020204" pitchFamily="34" charset="0"/>
              </a:rPr>
              <a:t>‘I felt I could come away from the workshop </a:t>
            </a:r>
          </a:p>
          <a:p>
            <a:pPr algn="ctr">
              <a:lnSpc>
                <a:spcPct val="150000"/>
              </a:lnSpc>
            </a:pPr>
            <a:r>
              <a:rPr lang="en-GB" sz="1600" dirty="0">
                <a:latin typeface="Century Gothic" panose="020B0502020202020204" pitchFamily="34" charset="0"/>
              </a:rPr>
              <a:t>and have the confidence to implement the </a:t>
            </a:r>
          </a:p>
          <a:p>
            <a:pPr algn="ctr">
              <a:lnSpc>
                <a:spcPct val="150000"/>
              </a:lnSpc>
            </a:pPr>
            <a:r>
              <a:rPr lang="en-GB" sz="1600" dirty="0">
                <a:latin typeface="Century Gothic" panose="020B0502020202020204" pitchFamily="34" charset="0"/>
              </a:rPr>
              <a:t>skills talked about at home. Definitely a morning well spent!’</a:t>
            </a:r>
          </a:p>
          <a:p>
            <a:pPr algn="ctr">
              <a:lnSpc>
                <a:spcPct val="150000"/>
              </a:lnSpc>
            </a:pPr>
            <a:endParaRPr lang="en-GB" sz="1600" dirty="0">
              <a:latin typeface="Century Gothic" panose="020B0502020202020204" pitchFamily="34" charset="0"/>
            </a:endParaRPr>
          </a:p>
          <a:p>
            <a:pPr algn="ctr">
              <a:lnSpc>
                <a:spcPct val="150000"/>
              </a:lnSpc>
            </a:pPr>
            <a:r>
              <a:rPr lang="en-GB" sz="1600" dirty="0">
                <a:latin typeface="Century Gothic" panose="020B0502020202020204" pitchFamily="34" charset="0"/>
              </a:rPr>
              <a:t>‘This workshop has put me at ease with my children’s development and has given me ideas to help them to progress.’</a:t>
            </a:r>
          </a:p>
          <a:p>
            <a:pPr algn="ctr">
              <a:lnSpc>
                <a:spcPct val="150000"/>
              </a:lnSpc>
            </a:pPr>
            <a:endParaRPr lang="en-GB" sz="1600" dirty="0">
              <a:latin typeface="Century Gothic" panose="020B0502020202020204" pitchFamily="34" charset="0"/>
            </a:endParaRPr>
          </a:p>
          <a:p>
            <a:pPr algn="ctr">
              <a:lnSpc>
                <a:spcPct val="150000"/>
              </a:lnSpc>
            </a:pPr>
            <a:r>
              <a:rPr lang="en-GB" sz="1600" dirty="0">
                <a:latin typeface="Century Gothic" panose="020B0502020202020204" pitchFamily="34" charset="0"/>
              </a:rPr>
              <a:t>‘What a great way of letting parents gain </a:t>
            </a:r>
          </a:p>
          <a:p>
            <a:pPr algn="ctr">
              <a:lnSpc>
                <a:spcPct val="150000"/>
              </a:lnSpc>
            </a:pPr>
            <a:r>
              <a:rPr lang="en-GB" sz="1600" dirty="0">
                <a:latin typeface="Century Gothic" panose="020B0502020202020204" pitchFamily="34" charset="0"/>
              </a:rPr>
              <a:t>insight into how our children are learning!’</a:t>
            </a:r>
          </a:p>
        </p:txBody>
      </p:sp>
    </p:spTree>
    <p:extLst>
      <p:ext uri="{BB962C8B-B14F-4D97-AF65-F5344CB8AC3E}">
        <p14:creationId xmlns:p14="http://schemas.microsoft.com/office/powerpoint/2010/main" val="355282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611" y="764704"/>
            <a:ext cx="8856984" cy="3369897"/>
          </a:xfrm>
          <a:prstGeom prst="rect">
            <a:avLst/>
          </a:prstGeom>
          <a:noFill/>
        </p:spPr>
        <p:txBody>
          <a:bodyPr wrap="square" rtlCol="0">
            <a:spAutoFit/>
          </a:bodyPr>
          <a:lstStyle/>
          <a:p>
            <a:pPr>
              <a:lnSpc>
                <a:spcPct val="150000"/>
              </a:lnSpc>
              <a:spcBef>
                <a:spcPts val="200"/>
              </a:spcBef>
              <a:spcAft>
                <a:spcPts val="200"/>
              </a:spcAft>
            </a:pPr>
            <a:r>
              <a:rPr lang="en-GB" sz="1500" b="1" u="sng" dirty="0">
                <a:latin typeface="Century Gothic" panose="020B0502020202020204" pitchFamily="34" charset="0"/>
              </a:rPr>
              <a:t>Home visits </a:t>
            </a:r>
          </a:p>
          <a:p>
            <a:pPr>
              <a:lnSpc>
                <a:spcPct val="150000"/>
              </a:lnSpc>
              <a:spcBef>
                <a:spcPts val="200"/>
              </a:spcBef>
              <a:spcAft>
                <a:spcPts val="200"/>
              </a:spcAft>
            </a:pPr>
            <a:r>
              <a:rPr lang="en-GB" sz="1500" dirty="0">
                <a:latin typeface="Century Gothic" panose="020B0502020202020204" pitchFamily="34" charset="0"/>
              </a:rPr>
              <a:t>Please sign up to the most suitable appointment.</a:t>
            </a:r>
          </a:p>
          <a:p>
            <a:pPr>
              <a:lnSpc>
                <a:spcPct val="150000"/>
              </a:lnSpc>
              <a:spcBef>
                <a:spcPts val="200"/>
              </a:spcBef>
              <a:spcAft>
                <a:spcPts val="200"/>
              </a:spcAft>
            </a:pPr>
            <a:endParaRPr lang="en-GB" sz="1000" dirty="0">
              <a:latin typeface="Century Gothic" panose="020B0502020202020204" pitchFamily="34" charset="0"/>
            </a:endParaRPr>
          </a:p>
          <a:p>
            <a:pPr>
              <a:lnSpc>
                <a:spcPct val="150000"/>
              </a:lnSpc>
              <a:spcBef>
                <a:spcPts val="200"/>
              </a:spcBef>
              <a:spcAft>
                <a:spcPts val="200"/>
              </a:spcAft>
            </a:pPr>
            <a:r>
              <a:rPr lang="en-US" sz="1500" b="1" u="sng" dirty="0">
                <a:latin typeface="Century Gothic" panose="020B0502020202020204" pitchFamily="34" charset="0"/>
              </a:rPr>
              <a:t>Stay and Play</a:t>
            </a:r>
            <a:endParaRPr lang="en-GB" sz="1500" b="1" u="sng" dirty="0">
              <a:latin typeface="Century Gothic" panose="020B0502020202020204" pitchFamily="34" charset="0"/>
            </a:endParaRPr>
          </a:p>
          <a:p>
            <a:pPr>
              <a:lnSpc>
                <a:spcPct val="150000"/>
              </a:lnSpc>
              <a:spcBef>
                <a:spcPts val="200"/>
              </a:spcBef>
              <a:spcAft>
                <a:spcPts val="200"/>
              </a:spcAft>
            </a:pPr>
            <a:r>
              <a:rPr lang="en-GB" sz="1500" dirty="0">
                <a:latin typeface="Century Gothic" panose="020B0502020202020204" pitchFamily="34" charset="0"/>
              </a:rPr>
              <a:t>On </a:t>
            </a:r>
            <a:r>
              <a:rPr lang="en-GB" sz="1500" b="1" dirty="0">
                <a:latin typeface="Century Gothic" panose="020B0502020202020204" pitchFamily="34" charset="0"/>
              </a:rPr>
              <a:t>Monday 2</a:t>
            </a:r>
            <a:r>
              <a:rPr lang="en-GB" sz="1500" b="1" baseline="30000" dirty="0">
                <a:latin typeface="Century Gothic" panose="020B0502020202020204" pitchFamily="34" charset="0"/>
              </a:rPr>
              <a:t>nd</a:t>
            </a:r>
            <a:r>
              <a:rPr lang="en-GB" sz="1500" b="1" dirty="0">
                <a:latin typeface="Century Gothic" panose="020B0502020202020204" pitchFamily="34" charset="0"/>
              </a:rPr>
              <a:t> September 1:30-2:30pm </a:t>
            </a:r>
            <a:r>
              <a:rPr lang="en-GB" sz="1500" dirty="0">
                <a:latin typeface="Century Gothic" panose="020B0502020202020204" pitchFamily="34" charset="0"/>
              </a:rPr>
              <a:t>you and your child are invited to a Stay and Play session in our Early Years unit where the children will be able to explore the setting, resources and outdoor area for the very first time and, of course, the Early Years Team will be there for a chat too. Parents also really benefit from this session as it gives them an insight into where their children will be spending so much of their time over the next year/two years.</a:t>
            </a:r>
          </a:p>
        </p:txBody>
      </p:sp>
      <p:sp>
        <p:nvSpPr>
          <p:cNvPr id="6" name="Title 1">
            <a:extLst>
              <a:ext uri="{FF2B5EF4-FFF2-40B4-BE49-F238E27FC236}">
                <a16:creationId xmlns:a16="http://schemas.microsoft.com/office/drawing/2014/main" id="{582A102C-7FF3-4029-BF11-FD3A67B02A91}"/>
              </a:ext>
            </a:extLst>
          </p:cNvPr>
          <p:cNvSpPr txBox="1">
            <a:spLocks/>
          </p:cNvSpPr>
          <p:nvPr/>
        </p:nvSpPr>
        <p:spPr>
          <a:xfrm>
            <a:off x="683568" y="-99392"/>
            <a:ext cx="7704856"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Century Gothic" panose="020B0502020202020204" pitchFamily="34" charset="0"/>
              </a:rPr>
              <a:t>What next for children new to our school?</a:t>
            </a:r>
            <a:endParaRPr lang="en-GB" sz="3200" dirty="0">
              <a:latin typeface="Century Gothic" panose="020B0502020202020204" pitchFamily="34" charset="0"/>
            </a:endParaRPr>
          </a:p>
        </p:txBody>
      </p:sp>
      <p:sp>
        <p:nvSpPr>
          <p:cNvPr id="2" name="TextBox 1">
            <a:extLst>
              <a:ext uri="{FF2B5EF4-FFF2-40B4-BE49-F238E27FC236}">
                <a16:creationId xmlns:a16="http://schemas.microsoft.com/office/drawing/2014/main" id="{BF2D149E-7D6B-46F6-AAE4-7ACD82BAE5B8}"/>
              </a:ext>
            </a:extLst>
          </p:cNvPr>
          <p:cNvSpPr txBox="1"/>
          <p:nvPr/>
        </p:nvSpPr>
        <p:spPr>
          <a:xfrm>
            <a:off x="5004834" y="4153737"/>
            <a:ext cx="3960439" cy="2587631"/>
          </a:xfrm>
          <a:prstGeom prst="rect">
            <a:avLst/>
          </a:prstGeom>
          <a:noFill/>
        </p:spPr>
        <p:txBody>
          <a:bodyPr wrap="square" rtlCol="0">
            <a:spAutoFit/>
          </a:bodyPr>
          <a:lstStyle/>
          <a:p>
            <a:pPr>
              <a:lnSpc>
                <a:spcPct val="150000"/>
              </a:lnSpc>
            </a:pPr>
            <a:r>
              <a:rPr lang="en-US" sz="1500" b="1" u="sng" dirty="0">
                <a:latin typeface="Century Gothic" panose="020B0502020202020204" pitchFamily="34" charset="0"/>
              </a:rPr>
              <a:t>Times</a:t>
            </a:r>
          </a:p>
          <a:p>
            <a:pPr>
              <a:lnSpc>
                <a:spcPct val="150000"/>
              </a:lnSpc>
            </a:pPr>
            <a:r>
              <a:rPr lang="en-US" sz="1500" dirty="0">
                <a:latin typeface="Century Gothic" panose="020B0502020202020204" pitchFamily="34" charset="0"/>
              </a:rPr>
              <a:t>Full time – 8:30am-3.00pm</a:t>
            </a:r>
          </a:p>
          <a:p>
            <a:pPr>
              <a:lnSpc>
                <a:spcPct val="150000"/>
              </a:lnSpc>
            </a:pPr>
            <a:endParaRPr lang="en-US" sz="1000" dirty="0">
              <a:latin typeface="Century Gothic" panose="020B0502020202020204" pitchFamily="34" charset="0"/>
            </a:endParaRPr>
          </a:p>
          <a:p>
            <a:pPr>
              <a:lnSpc>
                <a:spcPct val="150000"/>
              </a:lnSpc>
            </a:pPr>
            <a:r>
              <a:rPr lang="en-US" sz="1500" dirty="0">
                <a:latin typeface="Century Gothic" panose="020B0502020202020204" pitchFamily="34" charset="0"/>
              </a:rPr>
              <a:t>Part time morning (Nursery only) – 8:30am-11:30am</a:t>
            </a:r>
          </a:p>
          <a:p>
            <a:pPr>
              <a:lnSpc>
                <a:spcPct val="150000"/>
              </a:lnSpc>
            </a:pPr>
            <a:endParaRPr lang="en-US" sz="1000" dirty="0">
              <a:latin typeface="Century Gothic" panose="020B0502020202020204" pitchFamily="34" charset="0"/>
            </a:endParaRPr>
          </a:p>
          <a:p>
            <a:pPr>
              <a:lnSpc>
                <a:spcPct val="150000"/>
              </a:lnSpc>
            </a:pPr>
            <a:r>
              <a:rPr lang="en-US" sz="1500" dirty="0">
                <a:latin typeface="Century Gothic" panose="020B0502020202020204" pitchFamily="34" charset="0"/>
              </a:rPr>
              <a:t>Part time afternoon (Nursery only) – 12.00pm-3.00pm</a:t>
            </a:r>
            <a:endParaRPr lang="en-GB" sz="1500" dirty="0">
              <a:latin typeface="Century Gothic" panose="020B0502020202020204" pitchFamily="34" charset="0"/>
            </a:endParaRPr>
          </a:p>
        </p:txBody>
      </p:sp>
      <p:sp>
        <p:nvSpPr>
          <p:cNvPr id="10" name="TextBox 9">
            <a:extLst>
              <a:ext uri="{FF2B5EF4-FFF2-40B4-BE49-F238E27FC236}">
                <a16:creationId xmlns:a16="http://schemas.microsoft.com/office/drawing/2014/main" id="{28ED6E83-A7EC-41CA-B7B2-C046E21A2438}"/>
              </a:ext>
            </a:extLst>
          </p:cNvPr>
          <p:cNvSpPr txBox="1"/>
          <p:nvPr/>
        </p:nvSpPr>
        <p:spPr>
          <a:xfrm>
            <a:off x="142405" y="4077072"/>
            <a:ext cx="4699080" cy="2703048"/>
          </a:xfrm>
          <a:prstGeom prst="rect">
            <a:avLst/>
          </a:prstGeom>
          <a:noFill/>
        </p:spPr>
        <p:txBody>
          <a:bodyPr wrap="square" rtlCol="0">
            <a:spAutoFit/>
          </a:bodyPr>
          <a:lstStyle/>
          <a:p>
            <a:pPr>
              <a:lnSpc>
                <a:spcPct val="150000"/>
              </a:lnSpc>
            </a:pPr>
            <a:r>
              <a:rPr lang="en-US" sz="1500" b="1" u="sng" dirty="0">
                <a:latin typeface="Century Gothic" panose="020B0502020202020204" pitchFamily="34" charset="0"/>
              </a:rPr>
              <a:t>Starting school</a:t>
            </a:r>
          </a:p>
          <a:p>
            <a:pPr>
              <a:lnSpc>
                <a:spcPct val="150000"/>
              </a:lnSpc>
            </a:pPr>
            <a:r>
              <a:rPr lang="en-US" sz="1500" dirty="0">
                <a:latin typeface="Century Gothic" panose="020B0502020202020204" pitchFamily="34" charset="0"/>
              </a:rPr>
              <a:t>All Reception children will start, full time, on Tuesday 3</a:t>
            </a:r>
            <a:r>
              <a:rPr lang="en-US" sz="1500" baseline="30000" dirty="0">
                <a:latin typeface="Century Gothic" panose="020B0502020202020204" pitchFamily="34" charset="0"/>
              </a:rPr>
              <a:t>rd</a:t>
            </a:r>
            <a:r>
              <a:rPr lang="en-US" sz="1500" dirty="0">
                <a:latin typeface="Century Gothic" panose="020B0502020202020204" pitchFamily="34" charset="0"/>
              </a:rPr>
              <a:t> September.</a:t>
            </a:r>
          </a:p>
          <a:p>
            <a:pPr>
              <a:lnSpc>
                <a:spcPct val="150000"/>
              </a:lnSpc>
            </a:pPr>
            <a:endParaRPr lang="en-US" sz="1000" dirty="0">
              <a:latin typeface="Century Gothic" panose="020B0502020202020204" pitchFamily="34" charset="0"/>
            </a:endParaRPr>
          </a:p>
          <a:p>
            <a:pPr>
              <a:lnSpc>
                <a:spcPct val="150000"/>
              </a:lnSpc>
            </a:pPr>
            <a:r>
              <a:rPr lang="en-US" sz="1500" dirty="0">
                <a:latin typeface="Century Gothic" panose="020B0502020202020204" pitchFamily="34" charset="0"/>
              </a:rPr>
              <a:t>Nursery will have a staggered start with all children in by the end of the first week. You will be given your child’s start date at your home visit appointment.</a:t>
            </a:r>
          </a:p>
        </p:txBody>
      </p:sp>
    </p:spTree>
    <p:extLst>
      <p:ext uri="{BB962C8B-B14F-4D97-AF65-F5344CB8AC3E}">
        <p14:creationId xmlns:p14="http://schemas.microsoft.com/office/powerpoint/2010/main" val="135493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03648" y="-111252"/>
            <a:ext cx="6192688" cy="12961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Century Gothic" panose="020B0502020202020204" pitchFamily="34" charset="0"/>
              </a:rPr>
              <a:t>Heads up!</a:t>
            </a:r>
            <a:endParaRPr lang="en-GB" dirty="0">
              <a:latin typeface="Century Gothic" panose="020B0502020202020204" pitchFamily="34" charset="0"/>
            </a:endParaRPr>
          </a:p>
        </p:txBody>
      </p:sp>
      <p:sp>
        <p:nvSpPr>
          <p:cNvPr id="7" name="TextBox 6">
            <a:extLst>
              <a:ext uri="{FF2B5EF4-FFF2-40B4-BE49-F238E27FC236}">
                <a16:creationId xmlns:a16="http://schemas.microsoft.com/office/drawing/2014/main" id="{3127FCFD-EC9D-4F7C-8E1E-8376D7F9B585}"/>
              </a:ext>
            </a:extLst>
          </p:cNvPr>
          <p:cNvSpPr txBox="1"/>
          <p:nvPr/>
        </p:nvSpPr>
        <p:spPr>
          <a:xfrm>
            <a:off x="251520" y="764704"/>
            <a:ext cx="8568952" cy="5885586"/>
          </a:xfrm>
          <a:prstGeom prst="rect">
            <a:avLst/>
          </a:prstGeom>
          <a:noFill/>
        </p:spPr>
        <p:txBody>
          <a:bodyPr wrap="square" rtlCol="0">
            <a:spAutoFit/>
          </a:bodyPr>
          <a:lstStyle/>
          <a:p>
            <a:pPr>
              <a:lnSpc>
                <a:spcPct val="150000"/>
              </a:lnSpc>
            </a:pPr>
            <a:r>
              <a:rPr lang="en-US" sz="1500" b="1" u="sng" dirty="0">
                <a:latin typeface="Century Gothic" panose="020B0502020202020204" pitchFamily="34" charset="0"/>
              </a:rPr>
              <a:t>Photos</a:t>
            </a:r>
          </a:p>
          <a:p>
            <a:pPr>
              <a:lnSpc>
                <a:spcPct val="150000"/>
              </a:lnSpc>
            </a:pPr>
            <a:r>
              <a:rPr lang="en-US" sz="1500" dirty="0">
                <a:latin typeface="Century Gothic" panose="020B0502020202020204" pitchFamily="34" charset="0"/>
              </a:rPr>
              <a:t>To help us to get set up for September you will shortly receive a Seesaw message asking for </a:t>
            </a:r>
            <a:r>
              <a:rPr lang="en-US" sz="1500" b="1" dirty="0">
                <a:latin typeface="Century Gothic" panose="020B0502020202020204" pitchFamily="34" charset="0"/>
              </a:rPr>
              <a:t>two</a:t>
            </a:r>
            <a:r>
              <a:rPr lang="en-US" sz="1500" dirty="0">
                <a:latin typeface="Century Gothic" panose="020B0502020202020204" pitchFamily="34" charset="0"/>
              </a:rPr>
              <a:t> photographs of your child. </a:t>
            </a: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p:txBody>
      </p:sp>
      <p:pic>
        <p:nvPicPr>
          <p:cNvPr id="8" name="Picture 7">
            <a:extLst>
              <a:ext uri="{FF2B5EF4-FFF2-40B4-BE49-F238E27FC236}">
                <a16:creationId xmlns:a16="http://schemas.microsoft.com/office/drawing/2014/main" id="{DF463BE4-2B5F-4772-8A89-00EFDD99C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35" y="1928241"/>
            <a:ext cx="1367088" cy="1822783"/>
          </a:xfrm>
          <a:prstGeom prst="rect">
            <a:avLst/>
          </a:prstGeom>
        </p:spPr>
      </p:pic>
      <p:pic>
        <p:nvPicPr>
          <p:cNvPr id="10" name="Picture 9">
            <a:extLst>
              <a:ext uri="{FF2B5EF4-FFF2-40B4-BE49-F238E27FC236}">
                <a16:creationId xmlns:a16="http://schemas.microsoft.com/office/drawing/2014/main" id="{3DDFCD09-B89A-4494-9840-3CB6DC452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790" y="1946293"/>
            <a:ext cx="1367088" cy="1822784"/>
          </a:xfrm>
          <a:prstGeom prst="rect">
            <a:avLst/>
          </a:prstGeom>
        </p:spPr>
      </p:pic>
      <p:sp>
        <p:nvSpPr>
          <p:cNvPr id="11" name="TextBox 10">
            <a:extLst>
              <a:ext uri="{FF2B5EF4-FFF2-40B4-BE49-F238E27FC236}">
                <a16:creationId xmlns:a16="http://schemas.microsoft.com/office/drawing/2014/main" id="{A537E999-8A91-4249-B166-96292A7C68BB}"/>
              </a:ext>
            </a:extLst>
          </p:cNvPr>
          <p:cNvSpPr txBox="1"/>
          <p:nvPr/>
        </p:nvSpPr>
        <p:spPr>
          <a:xfrm>
            <a:off x="3995936" y="1766658"/>
            <a:ext cx="2867185" cy="323165"/>
          </a:xfrm>
          <a:prstGeom prst="rect">
            <a:avLst/>
          </a:prstGeom>
          <a:noFill/>
        </p:spPr>
        <p:txBody>
          <a:bodyPr wrap="square" rtlCol="0">
            <a:spAutoFit/>
          </a:bodyPr>
          <a:lstStyle/>
          <a:p>
            <a:pPr algn="r"/>
            <a:r>
              <a:rPr lang="en-US" sz="1500" dirty="0">
                <a:latin typeface="Century Gothic" panose="020B0502020202020204" pitchFamily="34" charset="0"/>
              </a:rPr>
              <a:t>A head a shoulders photo</a:t>
            </a:r>
          </a:p>
        </p:txBody>
      </p:sp>
      <p:cxnSp>
        <p:nvCxnSpPr>
          <p:cNvPr id="13" name="Straight Arrow Connector 12">
            <a:extLst>
              <a:ext uri="{FF2B5EF4-FFF2-40B4-BE49-F238E27FC236}">
                <a16:creationId xmlns:a16="http://schemas.microsoft.com/office/drawing/2014/main" id="{CE1ED95B-2539-4E77-91B2-6E5F974C4B4C}"/>
              </a:ext>
            </a:extLst>
          </p:cNvPr>
          <p:cNvCxnSpPr>
            <a:cxnSpLocks/>
          </p:cNvCxnSpPr>
          <p:nvPr/>
        </p:nvCxnSpPr>
        <p:spPr>
          <a:xfrm flipH="1">
            <a:off x="3059832" y="1946293"/>
            <a:ext cx="1224136" cy="2585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A0AF56CE-A04D-4E7D-9E25-E38B42EDF447}"/>
              </a:ext>
            </a:extLst>
          </p:cNvPr>
          <p:cNvPicPr>
            <a:picLocks noChangeAspect="1"/>
          </p:cNvPicPr>
          <p:nvPr/>
        </p:nvPicPr>
        <p:blipFill rotWithShape="1">
          <a:blip r:embed="rId4"/>
          <a:srcRect r="4640" b="14107"/>
          <a:stretch/>
        </p:blipFill>
        <p:spPr>
          <a:xfrm rot="5400000">
            <a:off x="-533344" y="4682081"/>
            <a:ext cx="2702245" cy="1367087"/>
          </a:xfrm>
          <a:prstGeom prst="rect">
            <a:avLst/>
          </a:prstGeom>
        </p:spPr>
      </p:pic>
      <p:pic>
        <p:nvPicPr>
          <p:cNvPr id="16" name="Picture 15">
            <a:extLst>
              <a:ext uri="{FF2B5EF4-FFF2-40B4-BE49-F238E27FC236}">
                <a16:creationId xmlns:a16="http://schemas.microsoft.com/office/drawing/2014/main" id="{ECE70B87-372D-4006-B2A5-57C292B09028}"/>
              </a:ext>
            </a:extLst>
          </p:cNvPr>
          <p:cNvPicPr>
            <a:picLocks noChangeAspect="1"/>
          </p:cNvPicPr>
          <p:nvPr/>
        </p:nvPicPr>
        <p:blipFill rotWithShape="1">
          <a:blip r:embed="rId5"/>
          <a:srcRect l="13459" t="18594" r="12827" b="18594"/>
          <a:stretch/>
        </p:blipFill>
        <p:spPr>
          <a:xfrm rot="5400000">
            <a:off x="5656759" y="4730257"/>
            <a:ext cx="2710381" cy="1297208"/>
          </a:xfrm>
          <a:prstGeom prst="rect">
            <a:avLst/>
          </a:prstGeom>
        </p:spPr>
      </p:pic>
      <p:pic>
        <p:nvPicPr>
          <p:cNvPr id="17" name="Picture 16">
            <a:extLst>
              <a:ext uri="{FF2B5EF4-FFF2-40B4-BE49-F238E27FC236}">
                <a16:creationId xmlns:a16="http://schemas.microsoft.com/office/drawing/2014/main" id="{79DCB727-AC28-49B2-9359-0EFF5C0C727D}"/>
              </a:ext>
            </a:extLst>
          </p:cNvPr>
          <p:cNvPicPr>
            <a:picLocks noChangeAspect="1"/>
          </p:cNvPicPr>
          <p:nvPr/>
        </p:nvPicPr>
        <p:blipFill rotWithShape="1">
          <a:blip r:embed="rId6"/>
          <a:srcRect l="5900" t="18594" r="17240" b="7377"/>
          <a:stretch/>
        </p:blipFill>
        <p:spPr>
          <a:xfrm rot="5400000">
            <a:off x="941750" y="4634689"/>
            <a:ext cx="2702246" cy="1461871"/>
          </a:xfrm>
          <a:prstGeom prst="rect">
            <a:avLst/>
          </a:prstGeom>
        </p:spPr>
      </p:pic>
      <p:pic>
        <p:nvPicPr>
          <p:cNvPr id="18" name="Picture 17">
            <a:extLst>
              <a:ext uri="{FF2B5EF4-FFF2-40B4-BE49-F238E27FC236}">
                <a16:creationId xmlns:a16="http://schemas.microsoft.com/office/drawing/2014/main" id="{E20705BE-1728-4413-B7A5-92FD31010BF3}"/>
              </a:ext>
            </a:extLst>
          </p:cNvPr>
          <p:cNvPicPr>
            <a:picLocks noChangeAspect="1"/>
          </p:cNvPicPr>
          <p:nvPr/>
        </p:nvPicPr>
        <p:blipFill rotWithShape="1">
          <a:blip r:embed="rId7"/>
          <a:srcRect l="16539" t="22413" r="11985" b="16772"/>
          <a:stretch/>
        </p:blipFill>
        <p:spPr>
          <a:xfrm>
            <a:off x="7713988" y="4005329"/>
            <a:ext cx="1312004" cy="2728723"/>
          </a:xfrm>
          <a:prstGeom prst="rect">
            <a:avLst/>
          </a:prstGeom>
        </p:spPr>
      </p:pic>
      <p:pic>
        <p:nvPicPr>
          <p:cNvPr id="19" name="Picture 18">
            <a:extLst>
              <a:ext uri="{FF2B5EF4-FFF2-40B4-BE49-F238E27FC236}">
                <a16:creationId xmlns:a16="http://schemas.microsoft.com/office/drawing/2014/main" id="{C1B6F575-5415-4764-B4D6-C8E35DFD9D4B}"/>
              </a:ext>
            </a:extLst>
          </p:cNvPr>
          <p:cNvPicPr>
            <a:picLocks noChangeAspect="1"/>
          </p:cNvPicPr>
          <p:nvPr/>
        </p:nvPicPr>
        <p:blipFill rotWithShape="1">
          <a:blip r:embed="rId8"/>
          <a:srcRect l="15637" t="8941" r="12648" b="3238"/>
          <a:stretch/>
        </p:blipFill>
        <p:spPr>
          <a:xfrm>
            <a:off x="3059832" y="4014500"/>
            <a:ext cx="1644428" cy="2702247"/>
          </a:xfrm>
          <a:prstGeom prst="rect">
            <a:avLst/>
          </a:prstGeom>
        </p:spPr>
      </p:pic>
      <p:pic>
        <p:nvPicPr>
          <p:cNvPr id="20" name="Picture 19">
            <a:extLst>
              <a:ext uri="{FF2B5EF4-FFF2-40B4-BE49-F238E27FC236}">
                <a16:creationId xmlns:a16="http://schemas.microsoft.com/office/drawing/2014/main" id="{9BFC3383-B612-424D-BEF7-8629AC5C4C67}"/>
              </a:ext>
            </a:extLst>
          </p:cNvPr>
          <p:cNvPicPr>
            <a:picLocks noChangeAspect="1"/>
          </p:cNvPicPr>
          <p:nvPr/>
        </p:nvPicPr>
        <p:blipFill rotWithShape="1">
          <a:blip r:embed="rId9"/>
          <a:srcRect l="20307" t="20546" r="18217"/>
          <a:stretch/>
        </p:blipFill>
        <p:spPr>
          <a:xfrm>
            <a:off x="4737084" y="4014500"/>
            <a:ext cx="1572827" cy="2710381"/>
          </a:xfrm>
          <a:prstGeom prst="rect">
            <a:avLst/>
          </a:prstGeom>
        </p:spPr>
      </p:pic>
      <p:cxnSp>
        <p:nvCxnSpPr>
          <p:cNvPr id="21" name="Straight Arrow Connector 20">
            <a:extLst>
              <a:ext uri="{FF2B5EF4-FFF2-40B4-BE49-F238E27FC236}">
                <a16:creationId xmlns:a16="http://schemas.microsoft.com/office/drawing/2014/main" id="{60986F57-CBFD-4E57-A72E-BD5822779294}"/>
              </a:ext>
            </a:extLst>
          </p:cNvPr>
          <p:cNvCxnSpPr>
            <a:cxnSpLocks/>
          </p:cNvCxnSpPr>
          <p:nvPr/>
        </p:nvCxnSpPr>
        <p:spPr>
          <a:xfrm flipH="1">
            <a:off x="4769403" y="3284984"/>
            <a:ext cx="954725" cy="601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086B2C46-92C5-4986-BAE6-4F58161F3B52}"/>
              </a:ext>
            </a:extLst>
          </p:cNvPr>
          <p:cNvSpPr txBox="1"/>
          <p:nvPr/>
        </p:nvSpPr>
        <p:spPr>
          <a:xfrm>
            <a:off x="3023809" y="2461837"/>
            <a:ext cx="5796661" cy="784830"/>
          </a:xfrm>
          <a:prstGeom prst="rect">
            <a:avLst/>
          </a:prstGeom>
          <a:noFill/>
        </p:spPr>
        <p:txBody>
          <a:bodyPr wrap="square" rtlCol="0">
            <a:spAutoFit/>
          </a:bodyPr>
          <a:lstStyle/>
          <a:p>
            <a:pPr algn="ctr"/>
            <a:r>
              <a:rPr lang="en-US" sz="1500" dirty="0">
                <a:latin typeface="Century Gothic" panose="020B0502020202020204" pitchFamily="34" charset="0"/>
              </a:rPr>
              <a:t>A photo which makes your child unique! Could include hobbies and interests, favourite dressing up, a link to their culture, a favourite place </a:t>
            </a:r>
            <a:r>
              <a:rPr lang="en-US" sz="1500" dirty="0" err="1">
                <a:latin typeface="Century Gothic" panose="020B0502020202020204" pitchFamily="34" charset="0"/>
              </a:rPr>
              <a:t>etc</a:t>
            </a:r>
            <a:endParaRPr lang="en-US" sz="1500" dirty="0">
              <a:latin typeface="Century Gothic" panose="020B0502020202020204" pitchFamily="34" charset="0"/>
            </a:endParaRPr>
          </a:p>
        </p:txBody>
      </p:sp>
    </p:spTree>
    <p:extLst>
      <p:ext uri="{BB962C8B-B14F-4D97-AF65-F5344CB8AC3E}">
        <p14:creationId xmlns:p14="http://schemas.microsoft.com/office/powerpoint/2010/main" val="368558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784976" cy="6647333"/>
          </a:xfrm>
          <a:prstGeom prst="rect">
            <a:avLst/>
          </a:prstGeom>
          <a:noFill/>
        </p:spPr>
        <p:txBody>
          <a:bodyPr wrap="square" rtlCol="0">
            <a:spAutoFit/>
          </a:bodyPr>
          <a:lstStyle/>
          <a:p>
            <a:pPr>
              <a:lnSpc>
                <a:spcPct val="150000"/>
              </a:lnSpc>
            </a:pPr>
            <a:r>
              <a:rPr lang="en-US" sz="1500" b="1" u="sng" dirty="0">
                <a:latin typeface="Century Gothic" panose="020B0502020202020204" pitchFamily="34" charset="0"/>
              </a:rPr>
              <a:t>Water bottles</a:t>
            </a:r>
          </a:p>
          <a:p>
            <a:pPr>
              <a:lnSpc>
                <a:spcPct val="150000"/>
              </a:lnSpc>
            </a:pPr>
            <a:r>
              <a:rPr lang="en-US" sz="1500" dirty="0">
                <a:latin typeface="Century Gothic" panose="020B0502020202020204" pitchFamily="34" charset="0"/>
              </a:rPr>
              <a:t>During our Stay and Play session in September your child will be given a Whitegate End water bottle to bring to school each day, filled with </a:t>
            </a:r>
            <a:r>
              <a:rPr lang="en-US" sz="1500" b="1" dirty="0">
                <a:latin typeface="Century Gothic" panose="020B0502020202020204" pitchFamily="34" charset="0"/>
              </a:rPr>
              <a:t>water</a:t>
            </a:r>
            <a:r>
              <a:rPr lang="en-US" sz="1500" dirty="0">
                <a:latin typeface="Century Gothic" panose="020B0502020202020204" pitchFamily="34" charset="0"/>
              </a:rPr>
              <a:t>. We find, even with a permanent marker, the children’s names are washed off very easily. Some parents have labelled their child’s bottle with a water proof name sticker which we thought was a great idea!!</a:t>
            </a:r>
          </a:p>
          <a:p>
            <a:pPr>
              <a:lnSpc>
                <a:spcPct val="150000"/>
              </a:lnSpc>
            </a:pPr>
            <a:endParaRPr lang="en-US" sz="1500" dirty="0">
              <a:latin typeface="Century Gothic" panose="020B0502020202020204" pitchFamily="34" charset="0"/>
            </a:endParaRPr>
          </a:p>
          <a:p>
            <a:pPr>
              <a:lnSpc>
                <a:spcPct val="150000"/>
              </a:lnSpc>
            </a:pPr>
            <a:r>
              <a:rPr lang="en-US" sz="1500" b="1" u="sng" dirty="0">
                <a:latin typeface="Century Gothic" panose="020B0502020202020204" pitchFamily="34" charset="0"/>
              </a:rPr>
              <a:t>Birthdays</a:t>
            </a:r>
          </a:p>
          <a:p>
            <a:pPr>
              <a:lnSpc>
                <a:spcPct val="150000"/>
              </a:lnSpc>
            </a:pPr>
            <a:r>
              <a:rPr lang="en-US" sz="1500" dirty="0">
                <a:latin typeface="Century Gothic" panose="020B0502020202020204" pitchFamily="34" charset="0"/>
              </a:rPr>
              <a:t>Unfortunately, we do not give out party invitations unless the whole class is invited (which we completely understand is difficult and expensive!) as this can be a really upsetting time for those children who do not receive an invitation. Also we cannot give out sweets for children’s birthday due to being part of the Healthy Schools initiative – some parents send in bubbles or </a:t>
            </a:r>
            <a:r>
              <a:rPr lang="en-US" sz="1500" b="1" dirty="0">
                <a:latin typeface="Century Gothic" panose="020B0502020202020204" pitchFamily="34" charset="0"/>
              </a:rPr>
              <a:t>donate a book </a:t>
            </a:r>
            <a:r>
              <a:rPr lang="en-US" sz="1500" dirty="0" err="1">
                <a:latin typeface="Century Gothic" panose="020B0502020202020204" pitchFamily="34" charset="0"/>
              </a:rPr>
              <a:t>etc</a:t>
            </a:r>
            <a:r>
              <a:rPr lang="en-US" sz="1500" dirty="0">
                <a:latin typeface="Century Gothic" panose="020B0502020202020204" pitchFamily="34" charset="0"/>
              </a:rPr>
              <a:t> instead but this is by no means expected!</a:t>
            </a:r>
          </a:p>
          <a:p>
            <a:pPr>
              <a:lnSpc>
                <a:spcPct val="150000"/>
              </a:lnSpc>
            </a:pPr>
            <a:endParaRPr lang="en-US" sz="1500" dirty="0">
              <a:latin typeface="Century Gothic" panose="020B0502020202020204" pitchFamily="34" charset="0"/>
            </a:endParaRPr>
          </a:p>
          <a:p>
            <a:pPr>
              <a:lnSpc>
                <a:spcPct val="150000"/>
              </a:lnSpc>
            </a:pPr>
            <a:r>
              <a:rPr lang="en-US" sz="1500" b="1" u="sng" dirty="0">
                <a:latin typeface="Century Gothic" panose="020B0502020202020204" pitchFamily="34" charset="0"/>
              </a:rPr>
              <a:t>P.E (Reception only)</a:t>
            </a:r>
          </a:p>
          <a:p>
            <a:pPr>
              <a:lnSpc>
                <a:spcPct val="150000"/>
              </a:lnSpc>
            </a:pPr>
            <a:r>
              <a:rPr lang="en-US" sz="1500" dirty="0">
                <a:latin typeface="Century Gothic" panose="020B0502020202020204" pitchFamily="34" charset="0"/>
              </a:rPr>
              <a:t>You will be informed of your child’s P.E day in due course. On P.E day please send your child to school in their P.E kit and trainers, they will remain in these clothes for the whole day -  we no longer get changed in school.</a:t>
            </a:r>
          </a:p>
          <a:p>
            <a:pPr>
              <a:lnSpc>
                <a:spcPct val="150000"/>
              </a:lnSpc>
            </a:pPr>
            <a:endParaRPr lang="en-US" sz="1500" dirty="0">
              <a:latin typeface="Century Gothic" panose="020B0502020202020204" pitchFamily="34" charset="0"/>
            </a:endParaRPr>
          </a:p>
          <a:p>
            <a:pPr>
              <a:lnSpc>
                <a:spcPct val="150000"/>
              </a:lnSpc>
            </a:pPr>
            <a:endParaRPr lang="en-GB" sz="1600" dirty="0">
              <a:latin typeface="Century Gothic" panose="020B0502020202020204" pitchFamily="34" charset="0"/>
            </a:endParaRPr>
          </a:p>
        </p:txBody>
      </p:sp>
    </p:spTree>
    <p:extLst>
      <p:ext uri="{BB962C8B-B14F-4D97-AF65-F5344CB8AC3E}">
        <p14:creationId xmlns:p14="http://schemas.microsoft.com/office/powerpoint/2010/main" val="355009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6647333"/>
          </a:xfrm>
          <a:prstGeom prst="rect">
            <a:avLst/>
          </a:prstGeom>
          <a:noFill/>
        </p:spPr>
        <p:txBody>
          <a:bodyPr wrap="square" rtlCol="0">
            <a:spAutoFit/>
          </a:bodyPr>
          <a:lstStyle/>
          <a:p>
            <a:pPr>
              <a:lnSpc>
                <a:spcPct val="150000"/>
              </a:lnSpc>
            </a:pPr>
            <a:r>
              <a:rPr lang="en-US" sz="1500" b="1" u="sng" dirty="0">
                <a:latin typeface="Century Gothic" panose="020B0502020202020204" pitchFamily="34" charset="0"/>
              </a:rPr>
              <a:t>Uniform </a:t>
            </a:r>
          </a:p>
          <a:p>
            <a:pPr>
              <a:lnSpc>
                <a:spcPct val="150000"/>
              </a:lnSpc>
            </a:pPr>
            <a:r>
              <a:rPr lang="en-US" sz="1500" dirty="0">
                <a:latin typeface="Century Gothic" panose="020B0502020202020204" pitchFamily="34" charset="0"/>
              </a:rPr>
              <a:t>Please see our school website for uniform requirements, including P.E kits. You will find this information under the Parents tab ‘Useful information’. </a:t>
            </a:r>
            <a:r>
              <a:rPr lang="en-US" sz="1500" b="1" dirty="0">
                <a:latin typeface="Century Gothic" panose="020B0502020202020204" pitchFamily="34" charset="0"/>
              </a:rPr>
              <a:t>Please ensure all items of uniform are labelled with your child’s name</a:t>
            </a:r>
            <a:r>
              <a:rPr lang="en-US" sz="1500" dirty="0">
                <a:latin typeface="Century Gothic" panose="020B0502020202020204" pitchFamily="34" charset="0"/>
              </a:rPr>
              <a:t> (stamps are best!) Please bare in mind if your child is coming home with their uniform dirty or untidy they have simple had a great day and are getting stuck in. This is a great sign of a child who has settled well!!</a:t>
            </a:r>
          </a:p>
          <a:p>
            <a:pPr>
              <a:lnSpc>
                <a:spcPct val="150000"/>
              </a:lnSpc>
            </a:pPr>
            <a:endParaRPr lang="en-US" sz="1500" dirty="0">
              <a:latin typeface="Century Gothic" panose="020B0502020202020204" pitchFamily="34" charset="0"/>
            </a:endParaRPr>
          </a:p>
          <a:p>
            <a:pPr>
              <a:lnSpc>
                <a:spcPct val="150000"/>
              </a:lnSpc>
            </a:pPr>
            <a:r>
              <a:rPr lang="en-US" sz="1500" b="1" u="sng" dirty="0">
                <a:latin typeface="Century Gothic" panose="020B0502020202020204" pitchFamily="34" charset="0"/>
              </a:rPr>
              <a:t>Always Badges</a:t>
            </a:r>
          </a:p>
          <a:p>
            <a:pPr>
              <a:lnSpc>
                <a:spcPct val="150000"/>
              </a:lnSpc>
            </a:pPr>
            <a:r>
              <a:rPr lang="en-US" sz="1500" dirty="0">
                <a:latin typeface="Century Gothic" panose="020B0502020202020204" pitchFamily="34" charset="0"/>
              </a:rPr>
              <a:t>As part of our whole school behavior policy children are awarded an Always Badge to wear everyday as part of their uniform when they have been identified by staff as a great role model who consistently follow the Always promises. Once your child is award their badge please make sure they wear it everyday. Your child’s Always badge may be awarded in any year group.</a:t>
            </a:r>
          </a:p>
          <a:p>
            <a:pPr>
              <a:lnSpc>
                <a:spcPct val="150000"/>
              </a:lnSpc>
            </a:pPr>
            <a:endParaRPr lang="en-US" sz="1500" dirty="0">
              <a:latin typeface="Century Gothic" panose="020B0502020202020204" pitchFamily="34" charset="0"/>
            </a:endParaRPr>
          </a:p>
          <a:p>
            <a:pPr>
              <a:lnSpc>
                <a:spcPct val="150000"/>
              </a:lnSpc>
            </a:pPr>
            <a:r>
              <a:rPr lang="en-US" sz="1500" b="1" u="sng" dirty="0">
                <a:latin typeface="Century Gothic" panose="020B0502020202020204" pitchFamily="34" charset="0"/>
              </a:rPr>
              <a:t>Toilet training</a:t>
            </a:r>
          </a:p>
          <a:p>
            <a:pPr>
              <a:lnSpc>
                <a:spcPct val="150000"/>
              </a:lnSpc>
            </a:pPr>
            <a:r>
              <a:rPr lang="en-US" sz="1500" dirty="0">
                <a:latin typeface="Century Gothic" panose="020B0502020202020204" pitchFamily="34" charset="0"/>
              </a:rPr>
              <a:t>If your child is still toilet training please provide a pack of wipes, nappy sacks and spare uniform which will be kept in your child’s changing draw.</a:t>
            </a:r>
          </a:p>
          <a:p>
            <a:pPr>
              <a:lnSpc>
                <a:spcPct val="150000"/>
              </a:lnSpc>
            </a:pPr>
            <a:endParaRPr lang="en-US" sz="1500" dirty="0">
              <a:latin typeface="Century Gothic" panose="020B0502020202020204" pitchFamily="34" charset="0"/>
            </a:endParaRPr>
          </a:p>
          <a:p>
            <a:pPr>
              <a:lnSpc>
                <a:spcPct val="150000"/>
              </a:lnSpc>
            </a:pPr>
            <a:endParaRPr lang="en-GB" sz="1600" dirty="0">
              <a:latin typeface="Century Gothic" panose="020B0502020202020204" pitchFamily="34" charset="0"/>
            </a:endParaRPr>
          </a:p>
        </p:txBody>
      </p:sp>
    </p:spTree>
    <p:extLst>
      <p:ext uri="{BB962C8B-B14F-4D97-AF65-F5344CB8AC3E}">
        <p14:creationId xmlns:p14="http://schemas.microsoft.com/office/powerpoint/2010/main" val="3773895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8856984" cy="5242204"/>
          </a:xfrm>
          <a:prstGeom prst="rect">
            <a:avLst/>
          </a:prstGeom>
          <a:noFill/>
        </p:spPr>
        <p:txBody>
          <a:bodyPr wrap="square" rtlCol="0">
            <a:spAutoFit/>
          </a:bodyPr>
          <a:lstStyle/>
          <a:p>
            <a:pPr>
              <a:lnSpc>
                <a:spcPct val="150000"/>
              </a:lnSpc>
            </a:pPr>
            <a:r>
              <a:rPr lang="en-US" sz="1500" b="1" u="sng" dirty="0">
                <a:latin typeface="Century Gothic" panose="020B0502020202020204" pitchFamily="34" charset="0"/>
              </a:rPr>
              <a:t>Bumped head texts</a:t>
            </a:r>
          </a:p>
          <a:p>
            <a:pPr>
              <a:lnSpc>
                <a:spcPct val="150000"/>
              </a:lnSpc>
            </a:pPr>
            <a:r>
              <a:rPr lang="en-US" sz="1500" dirty="0">
                <a:latin typeface="Century Gothic" panose="020B0502020202020204" pitchFamily="34" charset="0"/>
              </a:rPr>
              <a:t>Please do not be alarmed if you receive a text message to say your child has bumped their head. It is part of our first aid policy to send a text message to parents and is normal school procedure if your child has any form of accident which involves their head. If your child has a particular bad accident you will always be contacted by telephone. </a:t>
            </a:r>
            <a:endParaRPr lang="en-US" sz="1500" b="1" u="sng" dirty="0">
              <a:latin typeface="Century Gothic" panose="020B0502020202020204" pitchFamily="34" charset="0"/>
            </a:endParaRPr>
          </a:p>
          <a:p>
            <a:pPr>
              <a:lnSpc>
                <a:spcPct val="150000"/>
              </a:lnSpc>
            </a:pPr>
            <a:endParaRPr lang="en-US" sz="1500" b="1" u="sng" dirty="0">
              <a:latin typeface="Century Gothic" panose="020B0502020202020204" pitchFamily="34" charset="0"/>
            </a:endParaRPr>
          </a:p>
          <a:p>
            <a:pPr>
              <a:lnSpc>
                <a:spcPct val="150000"/>
              </a:lnSpc>
            </a:pPr>
            <a:r>
              <a:rPr lang="en-US" sz="1500" b="1" u="sng" dirty="0">
                <a:latin typeface="Century Gothic" panose="020B0502020202020204" pitchFamily="34" charset="0"/>
              </a:rPr>
              <a:t>Wellies</a:t>
            </a:r>
          </a:p>
          <a:p>
            <a:pPr>
              <a:lnSpc>
                <a:spcPct val="150000"/>
              </a:lnSpc>
            </a:pPr>
            <a:r>
              <a:rPr lang="en-US" sz="1500" dirty="0">
                <a:latin typeface="Century Gothic" panose="020B0502020202020204" pitchFamily="34" charset="0"/>
              </a:rPr>
              <a:t>Please provide a pair of wellies labelled with your child’s name for them to keep on the welly rack in school, as the children access the outdoor area in all weather. We have waterproof overalls in school to protect clothes in particularly wet weather.</a:t>
            </a:r>
          </a:p>
          <a:p>
            <a:pPr>
              <a:lnSpc>
                <a:spcPct val="150000"/>
              </a:lnSpc>
            </a:pPr>
            <a:endParaRPr lang="en-US" sz="1500" dirty="0">
              <a:latin typeface="Century Gothic" panose="020B0502020202020204" pitchFamily="34" charset="0"/>
            </a:endParaRPr>
          </a:p>
          <a:p>
            <a:pPr>
              <a:lnSpc>
                <a:spcPct val="150000"/>
              </a:lnSpc>
            </a:pPr>
            <a:r>
              <a:rPr lang="en-US" sz="1500" b="1" u="sng" dirty="0">
                <a:latin typeface="Century Gothic" panose="020B0502020202020204" pitchFamily="34" charset="0"/>
              </a:rPr>
              <a:t>Snack</a:t>
            </a:r>
          </a:p>
          <a:p>
            <a:pPr>
              <a:lnSpc>
                <a:spcPct val="150000"/>
              </a:lnSpc>
            </a:pPr>
            <a:r>
              <a:rPr lang="en-US" sz="1500" dirty="0">
                <a:latin typeface="Century Gothic" panose="020B0502020202020204" pitchFamily="34" charset="0"/>
              </a:rPr>
              <a:t>Children have free access to our snack area throughout the day, this can include raisins, apples, tangerines, carrots, pears. Please do not send a snack to school.</a:t>
            </a:r>
          </a:p>
          <a:p>
            <a:pPr>
              <a:lnSpc>
                <a:spcPct val="150000"/>
              </a:lnSpc>
            </a:pPr>
            <a:endParaRPr lang="en-US" sz="1500" dirty="0">
              <a:latin typeface="Century Gothic" panose="020B0502020202020204" pitchFamily="34" charset="0"/>
            </a:endParaRPr>
          </a:p>
        </p:txBody>
      </p:sp>
    </p:spTree>
    <p:extLst>
      <p:ext uri="{BB962C8B-B14F-4D97-AF65-F5344CB8AC3E}">
        <p14:creationId xmlns:p14="http://schemas.microsoft.com/office/powerpoint/2010/main" val="66127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87624" y="-171400"/>
            <a:ext cx="619268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entury Gothic" panose="020B0502020202020204" pitchFamily="34" charset="0"/>
              </a:rPr>
              <a:t>Questions?</a:t>
            </a:r>
          </a:p>
        </p:txBody>
      </p:sp>
      <p:sp>
        <p:nvSpPr>
          <p:cNvPr id="2" name="TextBox 1"/>
          <p:cNvSpPr txBox="1"/>
          <p:nvPr/>
        </p:nvSpPr>
        <p:spPr>
          <a:xfrm>
            <a:off x="251520" y="980728"/>
            <a:ext cx="8568952" cy="3323346"/>
          </a:xfrm>
          <a:prstGeom prst="rect">
            <a:avLst/>
          </a:prstGeom>
          <a:noFill/>
        </p:spPr>
        <p:txBody>
          <a:bodyPr wrap="square" rtlCol="0">
            <a:spAutoFit/>
          </a:bodyPr>
          <a:lstStyle/>
          <a:p>
            <a:pPr algn="ctr">
              <a:lnSpc>
                <a:spcPct val="150000"/>
              </a:lnSpc>
            </a:pPr>
            <a:endParaRPr lang="en-GB" sz="1400" dirty="0">
              <a:latin typeface="CCW Precursive 1" panose="03050602040000000000" pitchFamily="66" charset="0"/>
            </a:endParaRPr>
          </a:p>
          <a:p>
            <a:pPr algn="ctr">
              <a:lnSpc>
                <a:spcPct val="150000"/>
              </a:lnSpc>
            </a:pPr>
            <a:r>
              <a:rPr lang="en-GB" sz="1600" dirty="0">
                <a:latin typeface="Century Gothic" panose="020B0502020202020204" pitchFamily="34" charset="0"/>
              </a:rPr>
              <a:t>If you have any questions at all regarding the information in this PowerPoint however big or small please phone or email the school office and ask for me (Mrs Nicholl)</a:t>
            </a:r>
          </a:p>
          <a:p>
            <a:pPr algn="ctr">
              <a:lnSpc>
                <a:spcPct val="150000"/>
              </a:lnSpc>
            </a:pPr>
            <a:endParaRPr lang="en-GB" sz="1600" dirty="0">
              <a:latin typeface="Century Gothic" panose="020B0502020202020204" pitchFamily="34" charset="0"/>
            </a:endParaRPr>
          </a:p>
          <a:p>
            <a:pPr algn="ctr">
              <a:lnSpc>
                <a:spcPct val="150000"/>
              </a:lnSpc>
            </a:pPr>
            <a:r>
              <a:rPr lang="en-GB" sz="1600" dirty="0">
                <a:latin typeface="Century Gothic" panose="020B0502020202020204" pitchFamily="34" charset="0"/>
              </a:rPr>
              <a:t>Other questions you have regarding your admission or about our school generally, a member of staff in the office will be happy to help you.</a:t>
            </a:r>
          </a:p>
          <a:p>
            <a:pPr algn="ctr">
              <a:lnSpc>
                <a:spcPct val="150000"/>
              </a:lnSpc>
            </a:pPr>
            <a:endParaRPr lang="en-GB" sz="1600" dirty="0">
              <a:latin typeface="Century Gothic" panose="020B0502020202020204" pitchFamily="34" charset="0"/>
            </a:endParaRPr>
          </a:p>
          <a:p>
            <a:pPr algn="ctr">
              <a:lnSpc>
                <a:spcPct val="150000"/>
              </a:lnSpc>
            </a:pPr>
            <a:r>
              <a:rPr lang="en-GB" sz="1600" dirty="0">
                <a:latin typeface="Century Gothic" panose="020B0502020202020204" pitchFamily="34" charset="0"/>
              </a:rPr>
              <a:t>We will be in touch again soon and can’t wait </a:t>
            </a:r>
          </a:p>
          <a:p>
            <a:pPr algn="ctr">
              <a:lnSpc>
                <a:spcPct val="150000"/>
              </a:lnSpc>
            </a:pPr>
            <a:r>
              <a:rPr lang="en-GB" sz="1600" dirty="0">
                <a:latin typeface="Century Gothic" panose="020B0502020202020204" pitchFamily="34" charset="0"/>
              </a:rPr>
              <a:t>to meet your little ones!</a:t>
            </a:r>
          </a:p>
        </p:txBody>
      </p:sp>
    </p:spTree>
    <p:extLst>
      <p:ext uri="{BB962C8B-B14F-4D97-AF65-F5344CB8AC3E}">
        <p14:creationId xmlns:p14="http://schemas.microsoft.com/office/powerpoint/2010/main" val="230490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332655"/>
            <a:ext cx="8640960" cy="6319311"/>
          </a:xfrm>
        </p:spPr>
        <p:txBody>
          <a:bodyPr>
            <a:normAutofit/>
          </a:bodyPr>
          <a:lstStyle/>
          <a:p>
            <a:endParaRPr lang="en-GB" sz="7200" dirty="0">
              <a:solidFill>
                <a:sysClr val="windowText" lastClr="000000"/>
              </a:solidFill>
              <a:latin typeface="CCW Precursive 1" panose="03050602040000000000" pitchFamily="66" charset="0"/>
            </a:endParaRPr>
          </a:p>
          <a:p>
            <a:r>
              <a:rPr lang="en-GB" sz="7200" dirty="0">
                <a:solidFill>
                  <a:sysClr val="windowText" lastClr="000000"/>
                </a:solidFill>
                <a:latin typeface="Century Gothic" panose="020B0502020202020204" pitchFamily="34" charset="0"/>
              </a:rPr>
              <a:t>Welcome to</a:t>
            </a:r>
          </a:p>
          <a:p>
            <a:r>
              <a:rPr lang="en-US" sz="7200" dirty="0">
                <a:solidFill>
                  <a:sysClr val="windowText" lastClr="000000"/>
                </a:solidFill>
                <a:latin typeface="Century Gothic" panose="020B0502020202020204" pitchFamily="34" charset="0"/>
              </a:rPr>
              <a:t>W</a:t>
            </a:r>
            <a:r>
              <a:rPr lang="en-GB" sz="7200" dirty="0" err="1">
                <a:solidFill>
                  <a:sysClr val="windowText" lastClr="000000"/>
                </a:solidFill>
                <a:latin typeface="Century Gothic" panose="020B0502020202020204" pitchFamily="34" charset="0"/>
              </a:rPr>
              <a:t>hitegate</a:t>
            </a:r>
            <a:r>
              <a:rPr lang="en-GB" sz="7200" dirty="0">
                <a:solidFill>
                  <a:sysClr val="windowText" lastClr="000000"/>
                </a:solidFill>
                <a:latin typeface="Century Gothic" panose="020B0502020202020204" pitchFamily="34" charset="0"/>
              </a:rPr>
              <a:t> End</a:t>
            </a:r>
          </a:p>
        </p:txBody>
      </p:sp>
      <p:pic>
        <p:nvPicPr>
          <p:cNvPr id="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2231"/>
          <a:stretch/>
        </p:blipFill>
        <p:spPr bwMode="auto">
          <a:xfrm>
            <a:off x="6012160" y="4472615"/>
            <a:ext cx="2820541" cy="2211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AB03622-DE47-467A-8D70-1DB02F35AEB7}"/>
              </a:ext>
            </a:extLst>
          </p:cNvPr>
          <p:cNvPicPr>
            <a:picLocks noChangeAspect="1"/>
          </p:cNvPicPr>
          <p:nvPr/>
        </p:nvPicPr>
        <p:blipFill>
          <a:blip r:embed="rId3"/>
          <a:stretch>
            <a:fillRect/>
          </a:stretch>
        </p:blipFill>
        <p:spPr>
          <a:xfrm>
            <a:off x="7236296" y="44624"/>
            <a:ext cx="1820892" cy="1800200"/>
          </a:xfrm>
          <a:prstGeom prst="rect">
            <a:avLst/>
          </a:prstGeom>
        </p:spPr>
      </p:pic>
    </p:spTree>
    <p:extLst>
      <p:ext uri="{BB962C8B-B14F-4D97-AF65-F5344CB8AC3E}">
        <p14:creationId xmlns:p14="http://schemas.microsoft.com/office/powerpoint/2010/main" val="134762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44" y="-265719"/>
            <a:ext cx="7530225" cy="1512168"/>
          </a:xfrm>
        </p:spPr>
        <p:txBody>
          <a:bodyPr>
            <a:normAutofit/>
          </a:bodyPr>
          <a:lstStyle/>
          <a:p>
            <a:r>
              <a:rPr lang="en-GB" sz="3200" b="1" dirty="0">
                <a:latin typeface="CCW Precursive 1" panose="03050602040000000000" pitchFamily="66" charset="0"/>
              </a:rPr>
              <a:t>  </a:t>
            </a:r>
            <a:r>
              <a:rPr lang="en-GB" dirty="0">
                <a:latin typeface="Century Gothic" panose="020B0502020202020204" pitchFamily="34" charset="0"/>
              </a:rPr>
              <a:t>Meet the Early Years team</a:t>
            </a:r>
          </a:p>
        </p:txBody>
      </p:sp>
      <p:sp>
        <p:nvSpPr>
          <p:cNvPr id="6" name="Text Box 8"/>
          <p:cNvSpPr txBox="1">
            <a:spLocks noChangeArrowheads="1"/>
          </p:cNvSpPr>
          <p:nvPr/>
        </p:nvSpPr>
        <p:spPr bwMode="auto">
          <a:xfrm>
            <a:off x="4090483" y="3130662"/>
            <a:ext cx="3404489" cy="844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Mrs Nicholl</a:t>
            </a:r>
            <a:endParaRPr kumimoji="0" lang="en-GB" altLang="en-US" sz="105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Early Years Lead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&amp; Teacher </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2219693" y="5939910"/>
            <a:ext cx="2925763" cy="6000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Mrs MacMillan</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Teaching Assistant</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10" name="Text Box 6"/>
          <p:cNvSpPr txBox="1">
            <a:spLocks noChangeArrowheads="1"/>
          </p:cNvSpPr>
          <p:nvPr/>
        </p:nvSpPr>
        <p:spPr bwMode="auto">
          <a:xfrm>
            <a:off x="6527644" y="2951335"/>
            <a:ext cx="2925763" cy="6000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CW Precursive 1" pitchFamily="66"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Mrs Smith</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latin typeface="Century Gothic" panose="020B0502020202020204" pitchFamily="34" charset="0"/>
                <a:cs typeface="Times New Roman" pitchFamily="18" charset="0"/>
              </a:rPr>
              <a:t>N</a:t>
            </a:r>
            <a:r>
              <a:rPr lang="en-GB" altLang="en-US" sz="1600" dirty="0" err="1">
                <a:latin typeface="Century Gothic" panose="020B0502020202020204" pitchFamily="34" charset="0"/>
                <a:cs typeface="Times New Roman" pitchFamily="18" charset="0"/>
              </a:rPr>
              <a:t>ursery</a:t>
            </a:r>
            <a:r>
              <a:rPr lang="en-GB" altLang="en-US" sz="1600" dirty="0">
                <a:latin typeface="Century Gothic" panose="020B0502020202020204" pitchFamily="34" charset="0"/>
                <a:cs typeface="Times New Roman" pitchFamily="18" charset="0"/>
              </a:rPr>
              <a:t> Lead</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pic>
        <p:nvPicPr>
          <p:cNvPr id="307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361" y="3950768"/>
            <a:ext cx="1727200" cy="2212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
          <p:cNvSpPr txBox="1">
            <a:spLocks noChangeArrowheads="1"/>
          </p:cNvSpPr>
          <p:nvPr/>
        </p:nvSpPr>
        <p:spPr bwMode="auto">
          <a:xfrm>
            <a:off x="6545079" y="5958664"/>
            <a:ext cx="2925763" cy="6000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CW Precursive 1" pitchFamily="66"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Mrs McCartney</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Lunchtime Supervisor</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sp>
        <p:nvSpPr>
          <p:cNvPr id="25"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11"/>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altLang="en-US" sz="800" b="0" i="0" u="none" strike="noStrike" cap="none" normalizeH="0" baseline="0">
                <a:ln>
                  <a:noFill/>
                </a:ln>
                <a:solidFill>
                  <a:schemeClr val="tx1"/>
                </a:solidFill>
                <a:effectLst/>
                <a:latin typeface="Arial" pitchFamily="34" charset="0"/>
                <a:cs typeface="Arial" pitchFamily="34" charset="0"/>
              </a:rPr>
            </a:br>
            <a:endParaRPr kumimoji="0" lang="en-GB"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12"/>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tabLst>
                <a:tab pos="2428875" algn="l"/>
              </a:tabLst>
              <a:defRPr>
                <a:solidFill>
                  <a:schemeClr val="tx1"/>
                </a:solidFill>
                <a:latin typeface="Arial" pitchFamily="34" charset="0"/>
                <a:cs typeface="Arial" pitchFamily="34" charset="0"/>
              </a:defRPr>
            </a:lvl1pPr>
            <a:lvl2pPr fontAlgn="base">
              <a:spcBef>
                <a:spcPct val="0"/>
              </a:spcBef>
              <a:spcAft>
                <a:spcPct val="0"/>
              </a:spcAft>
              <a:tabLst>
                <a:tab pos="2428875" algn="l"/>
              </a:tabLst>
              <a:defRPr>
                <a:solidFill>
                  <a:schemeClr val="tx1"/>
                </a:solidFill>
                <a:latin typeface="Arial" pitchFamily="34" charset="0"/>
                <a:cs typeface="Arial" pitchFamily="34" charset="0"/>
              </a:defRPr>
            </a:lvl2pPr>
            <a:lvl3pPr fontAlgn="base">
              <a:spcBef>
                <a:spcPct val="0"/>
              </a:spcBef>
              <a:spcAft>
                <a:spcPct val="0"/>
              </a:spcAft>
              <a:tabLst>
                <a:tab pos="2428875" algn="l"/>
              </a:tabLst>
              <a:defRPr>
                <a:solidFill>
                  <a:schemeClr val="tx1"/>
                </a:solidFill>
                <a:latin typeface="Arial" pitchFamily="34" charset="0"/>
                <a:cs typeface="Arial" pitchFamily="34" charset="0"/>
              </a:defRPr>
            </a:lvl3pPr>
            <a:lvl4pPr fontAlgn="base">
              <a:spcBef>
                <a:spcPct val="0"/>
              </a:spcBef>
              <a:spcAft>
                <a:spcPct val="0"/>
              </a:spcAft>
              <a:tabLst>
                <a:tab pos="2428875" algn="l"/>
              </a:tabLst>
              <a:defRPr>
                <a:solidFill>
                  <a:schemeClr val="tx1"/>
                </a:solidFill>
                <a:latin typeface="Arial" pitchFamily="34" charset="0"/>
                <a:cs typeface="Arial" pitchFamily="34" charset="0"/>
              </a:defRPr>
            </a:lvl4pPr>
            <a:lvl5pPr fontAlgn="base">
              <a:spcBef>
                <a:spcPct val="0"/>
              </a:spcBef>
              <a:spcAft>
                <a:spcPct val="0"/>
              </a:spcAft>
              <a:tabLst>
                <a:tab pos="2428875" algn="l"/>
              </a:tabLst>
              <a:defRPr>
                <a:solidFill>
                  <a:schemeClr val="tx1"/>
                </a:solidFill>
                <a:latin typeface="Arial" pitchFamily="34" charset="0"/>
                <a:cs typeface="Arial" pitchFamily="34" charset="0"/>
              </a:defRPr>
            </a:lvl5pPr>
            <a:lvl6pPr fontAlgn="base">
              <a:spcBef>
                <a:spcPct val="0"/>
              </a:spcBef>
              <a:spcAft>
                <a:spcPct val="0"/>
              </a:spcAft>
              <a:tabLst>
                <a:tab pos="2428875" algn="l"/>
              </a:tabLst>
              <a:defRPr>
                <a:solidFill>
                  <a:schemeClr val="tx1"/>
                </a:solidFill>
                <a:latin typeface="Arial" pitchFamily="34" charset="0"/>
                <a:cs typeface="Arial" pitchFamily="34" charset="0"/>
              </a:defRPr>
            </a:lvl6pPr>
            <a:lvl7pPr fontAlgn="base">
              <a:spcBef>
                <a:spcPct val="0"/>
              </a:spcBef>
              <a:spcAft>
                <a:spcPct val="0"/>
              </a:spcAft>
              <a:tabLst>
                <a:tab pos="2428875" algn="l"/>
              </a:tabLst>
              <a:defRPr>
                <a:solidFill>
                  <a:schemeClr val="tx1"/>
                </a:solidFill>
                <a:latin typeface="Arial" pitchFamily="34" charset="0"/>
                <a:cs typeface="Arial" pitchFamily="34" charset="0"/>
              </a:defRPr>
            </a:lvl7pPr>
            <a:lvl8pPr fontAlgn="base">
              <a:spcBef>
                <a:spcPct val="0"/>
              </a:spcBef>
              <a:spcAft>
                <a:spcPct val="0"/>
              </a:spcAft>
              <a:tabLst>
                <a:tab pos="2428875" algn="l"/>
              </a:tabLst>
              <a:defRPr>
                <a:solidFill>
                  <a:schemeClr val="tx1"/>
                </a:solidFill>
                <a:latin typeface="Arial" pitchFamily="34" charset="0"/>
                <a:cs typeface="Arial" pitchFamily="34" charset="0"/>
              </a:defRPr>
            </a:lvl8pPr>
            <a:lvl9pPr fontAlgn="base">
              <a:spcBef>
                <a:spcPct val="0"/>
              </a:spcBef>
              <a:spcAft>
                <a:spcPct val="0"/>
              </a:spcAft>
              <a:tabLst>
                <a:tab pos="2428875" algn="l"/>
              </a:tabLs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tab pos="2428875" algn="l"/>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428875" algn="l"/>
              </a:tabLst>
            </a:pPr>
            <a:r>
              <a:rPr kumimoji="0" lang="en-GB" alt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GB"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428875" algn="l"/>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190750" algn="l"/>
              </a:tabLst>
              <a:defRPr>
                <a:solidFill>
                  <a:schemeClr val="tx1"/>
                </a:solidFill>
                <a:latin typeface="Arial" pitchFamily="34" charset="0"/>
                <a:cs typeface="Arial" pitchFamily="34" charset="0"/>
              </a:defRPr>
            </a:lvl1pPr>
            <a:lvl2pPr fontAlgn="base">
              <a:spcBef>
                <a:spcPct val="0"/>
              </a:spcBef>
              <a:spcAft>
                <a:spcPct val="0"/>
              </a:spcAft>
              <a:tabLst>
                <a:tab pos="2190750" algn="l"/>
              </a:tabLst>
              <a:defRPr>
                <a:solidFill>
                  <a:schemeClr val="tx1"/>
                </a:solidFill>
                <a:latin typeface="Arial" pitchFamily="34" charset="0"/>
                <a:cs typeface="Arial" pitchFamily="34" charset="0"/>
              </a:defRPr>
            </a:lvl2pPr>
            <a:lvl3pPr fontAlgn="base">
              <a:spcBef>
                <a:spcPct val="0"/>
              </a:spcBef>
              <a:spcAft>
                <a:spcPct val="0"/>
              </a:spcAft>
              <a:tabLst>
                <a:tab pos="2190750" algn="l"/>
              </a:tabLst>
              <a:defRPr>
                <a:solidFill>
                  <a:schemeClr val="tx1"/>
                </a:solidFill>
                <a:latin typeface="Arial" pitchFamily="34" charset="0"/>
                <a:cs typeface="Arial" pitchFamily="34" charset="0"/>
              </a:defRPr>
            </a:lvl3pPr>
            <a:lvl4pPr fontAlgn="base">
              <a:spcBef>
                <a:spcPct val="0"/>
              </a:spcBef>
              <a:spcAft>
                <a:spcPct val="0"/>
              </a:spcAft>
              <a:tabLst>
                <a:tab pos="2190750" algn="l"/>
              </a:tabLst>
              <a:defRPr>
                <a:solidFill>
                  <a:schemeClr val="tx1"/>
                </a:solidFill>
                <a:latin typeface="Arial" pitchFamily="34" charset="0"/>
                <a:cs typeface="Arial" pitchFamily="34" charset="0"/>
              </a:defRPr>
            </a:lvl4pPr>
            <a:lvl5pPr fontAlgn="base">
              <a:spcBef>
                <a:spcPct val="0"/>
              </a:spcBef>
              <a:spcAft>
                <a:spcPct val="0"/>
              </a:spcAft>
              <a:tabLst>
                <a:tab pos="2190750" algn="l"/>
              </a:tabLst>
              <a:defRPr>
                <a:solidFill>
                  <a:schemeClr val="tx1"/>
                </a:solidFill>
                <a:latin typeface="Arial" pitchFamily="34" charset="0"/>
                <a:cs typeface="Arial" pitchFamily="34" charset="0"/>
              </a:defRPr>
            </a:lvl5pPr>
            <a:lvl6pPr fontAlgn="base">
              <a:spcBef>
                <a:spcPct val="0"/>
              </a:spcBef>
              <a:spcAft>
                <a:spcPct val="0"/>
              </a:spcAft>
              <a:tabLst>
                <a:tab pos="2190750" algn="l"/>
              </a:tabLst>
              <a:defRPr>
                <a:solidFill>
                  <a:schemeClr val="tx1"/>
                </a:solidFill>
                <a:latin typeface="Arial" pitchFamily="34" charset="0"/>
                <a:cs typeface="Arial" pitchFamily="34" charset="0"/>
              </a:defRPr>
            </a:lvl6pPr>
            <a:lvl7pPr fontAlgn="base">
              <a:spcBef>
                <a:spcPct val="0"/>
              </a:spcBef>
              <a:spcAft>
                <a:spcPct val="0"/>
              </a:spcAft>
              <a:tabLst>
                <a:tab pos="2190750" algn="l"/>
              </a:tabLst>
              <a:defRPr>
                <a:solidFill>
                  <a:schemeClr val="tx1"/>
                </a:solidFill>
                <a:latin typeface="Arial" pitchFamily="34" charset="0"/>
                <a:cs typeface="Arial" pitchFamily="34" charset="0"/>
              </a:defRPr>
            </a:lvl7pPr>
            <a:lvl8pPr fontAlgn="base">
              <a:spcBef>
                <a:spcPct val="0"/>
              </a:spcBef>
              <a:spcAft>
                <a:spcPct val="0"/>
              </a:spcAft>
              <a:tabLst>
                <a:tab pos="2190750" algn="l"/>
              </a:tabLst>
              <a:defRPr>
                <a:solidFill>
                  <a:schemeClr val="tx1"/>
                </a:solidFill>
                <a:latin typeface="Arial" pitchFamily="34" charset="0"/>
                <a:cs typeface="Arial" pitchFamily="34" charset="0"/>
              </a:defRPr>
            </a:lvl8pPr>
            <a:lvl9pPr fontAlgn="base">
              <a:spcBef>
                <a:spcPct val="0"/>
              </a:spcBef>
              <a:spcAft>
                <a:spcPct val="0"/>
              </a:spcAft>
              <a:tabLst>
                <a:tab pos="21907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190750" algn="l"/>
              </a:tabLst>
            </a:pPr>
            <a:endParaRPr kumimoji="0" lang="en-GB"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90750" algn="l"/>
              </a:tabLst>
            </a:pPr>
            <a:br>
              <a:rPr kumimoji="0" lang="en-GB" altLang="en-US" sz="1800" b="0" i="0" u="none" strike="noStrike" cap="none" normalizeH="0" baseline="0" dirty="0">
                <a:ln>
                  <a:noFill/>
                </a:ln>
                <a:solidFill>
                  <a:schemeClr val="tx1"/>
                </a:solidFill>
                <a:effectLst/>
                <a:latin typeface="Arial" pitchFamily="34" charset="0"/>
                <a:cs typeface="Arial" pitchFamily="34" charset="0"/>
              </a:rPr>
            </a:b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90750" algn="l"/>
              </a:tabLst>
            </a:pPr>
            <a:r>
              <a:rPr kumimoji="0" lang="en-GB" altLang="en-US"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GB" alt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190750" algn="l"/>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 name="Rectangle 14"/>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Text Box 6"/>
          <p:cNvSpPr txBox="1">
            <a:spLocks noChangeArrowheads="1"/>
          </p:cNvSpPr>
          <p:nvPr/>
        </p:nvSpPr>
        <p:spPr bwMode="auto">
          <a:xfrm>
            <a:off x="-131242" y="5949280"/>
            <a:ext cx="2925763" cy="600075"/>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CW Precursive 1" pitchFamily="66"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Miss Clifford</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Teaching Assistant</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394" t="5599" r="7680" b="14324"/>
          <a:stretch/>
        </p:blipFill>
        <p:spPr>
          <a:xfrm>
            <a:off x="4813811" y="999256"/>
            <a:ext cx="2001391" cy="2134257"/>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545" b="2401"/>
          <a:stretch/>
        </p:blipFill>
        <p:spPr>
          <a:xfrm>
            <a:off x="6944557" y="952387"/>
            <a:ext cx="2091939" cy="2169095"/>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2387"/>
          <a:stretch/>
        </p:blipFill>
        <p:spPr>
          <a:xfrm>
            <a:off x="2763044" y="3965961"/>
            <a:ext cx="2009451" cy="2161445"/>
          </a:xfrm>
          <a:prstGeom prst="rect">
            <a:avLst/>
          </a:prstGeom>
        </p:spPr>
      </p:pic>
      <p:pic>
        <p:nvPicPr>
          <p:cNvPr id="13" name="Picture 12">
            <a:extLst>
              <a:ext uri="{FF2B5EF4-FFF2-40B4-BE49-F238E27FC236}">
                <a16:creationId xmlns:a16="http://schemas.microsoft.com/office/drawing/2014/main" id="{F4AD0A66-347E-419A-9235-9EEA2D205435}"/>
              </a:ext>
            </a:extLst>
          </p:cNvPr>
          <p:cNvPicPr>
            <a:picLocks noChangeAspect="1"/>
          </p:cNvPicPr>
          <p:nvPr/>
        </p:nvPicPr>
        <p:blipFill>
          <a:blip r:embed="rId6"/>
          <a:stretch>
            <a:fillRect/>
          </a:stretch>
        </p:blipFill>
        <p:spPr>
          <a:xfrm>
            <a:off x="342927" y="1073002"/>
            <a:ext cx="1779360" cy="2157101"/>
          </a:xfrm>
          <a:prstGeom prst="rect">
            <a:avLst/>
          </a:prstGeom>
        </p:spPr>
      </p:pic>
      <p:sp>
        <p:nvSpPr>
          <p:cNvPr id="31" name="Text Box 8">
            <a:extLst>
              <a:ext uri="{FF2B5EF4-FFF2-40B4-BE49-F238E27FC236}">
                <a16:creationId xmlns:a16="http://schemas.microsoft.com/office/drawing/2014/main" id="{2CC3F0C6-55A2-424D-94FD-A963356628E8}"/>
              </a:ext>
            </a:extLst>
          </p:cNvPr>
          <p:cNvSpPr txBox="1">
            <a:spLocks noChangeArrowheads="1"/>
          </p:cNvSpPr>
          <p:nvPr/>
        </p:nvSpPr>
        <p:spPr bwMode="auto">
          <a:xfrm>
            <a:off x="83759" y="3246344"/>
            <a:ext cx="2447294" cy="844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Mr Hollingsworth</a:t>
            </a:r>
            <a:endParaRPr kumimoji="0" lang="en-GB" altLang="en-US" sz="105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dirty="0">
                <a:latin typeface="Century Gothic" panose="020B0502020202020204" pitchFamily="34" charset="0"/>
                <a:ea typeface="Calibri" pitchFamily="34" charset="0"/>
                <a:cs typeface="Times New Roman" pitchFamily="18" charset="0"/>
              </a:rPr>
              <a:t>Headteacher</a:t>
            </a: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 </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4" name="Picture 13">
            <a:extLst>
              <a:ext uri="{FF2B5EF4-FFF2-40B4-BE49-F238E27FC236}">
                <a16:creationId xmlns:a16="http://schemas.microsoft.com/office/drawing/2014/main" id="{A8D2918D-B003-42EC-A4BD-3AA41485F9C0}"/>
              </a:ext>
            </a:extLst>
          </p:cNvPr>
          <p:cNvPicPr>
            <a:picLocks noChangeAspect="1"/>
          </p:cNvPicPr>
          <p:nvPr/>
        </p:nvPicPr>
        <p:blipFill rotWithShape="1">
          <a:blip r:embed="rId7"/>
          <a:srcRect l="30233" t="9180"/>
          <a:stretch/>
        </p:blipFill>
        <p:spPr>
          <a:xfrm>
            <a:off x="2649763" y="899336"/>
            <a:ext cx="1656184" cy="2300559"/>
          </a:xfrm>
          <a:prstGeom prst="rect">
            <a:avLst/>
          </a:prstGeom>
        </p:spPr>
      </p:pic>
      <p:sp>
        <p:nvSpPr>
          <p:cNvPr id="33" name="Text Box 8">
            <a:extLst>
              <a:ext uri="{FF2B5EF4-FFF2-40B4-BE49-F238E27FC236}">
                <a16:creationId xmlns:a16="http://schemas.microsoft.com/office/drawing/2014/main" id="{D14AE70F-DB1F-4776-8049-3461AD4856D1}"/>
              </a:ext>
            </a:extLst>
          </p:cNvPr>
          <p:cNvSpPr txBox="1">
            <a:spLocks noChangeArrowheads="1"/>
          </p:cNvSpPr>
          <p:nvPr/>
        </p:nvSpPr>
        <p:spPr bwMode="auto">
          <a:xfrm>
            <a:off x="2228202" y="3230103"/>
            <a:ext cx="2516005" cy="844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Mrs Bingham</a:t>
            </a:r>
            <a:endParaRPr kumimoji="0" lang="en-GB" altLang="en-US" sz="105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dirty="0">
                <a:latin typeface="Century Gothic" panose="020B0502020202020204" pitchFamily="34" charset="0"/>
                <a:ea typeface="Calibri" pitchFamily="34" charset="0"/>
                <a:cs typeface="Times New Roman" pitchFamily="18" charset="0"/>
              </a:rPr>
              <a:t>Deputy Headteacher</a:t>
            </a: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 </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614BEA6E-0146-4280-B9CE-8021A267127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046" r="20708"/>
          <a:stretch/>
        </p:blipFill>
        <p:spPr>
          <a:xfrm rot="5400000">
            <a:off x="4851715" y="4239677"/>
            <a:ext cx="2138816" cy="1690134"/>
          </a:xfrm>
          <a:prstGeom prst="rect">
            <a:avLst/>
          </a:prstGeom>
        </p:spPr>
      </p:pic>
      <p:sp>
        <p:nvSpPr>
          <p:cNvPr id="24" name="Text Box 2">
            <a:extLst>
              <a:ext uri="{FF2B5EF4-FFF2-40B4-BE49-F238E27FC236}">
                <a16:creationId xmlns:a16="http://schemas.microsoft.com/office/drawing/2014/main" id="{7D457DE2-E1D1-4900-9035-B7CF78961715}"/>
              </a:ext>
            </a:extLst>
          </p:cNvPr>
          <p:cNvSpPr txBox="1">
            <a:spLocks noChangeArrowheads="1"/>
          </p:cNvSpPr>
          <p:nvPr/>
        </p:nvSpPr>
        <p:spPr bwMode="auto">
          <a:xfrm>
            <a:off x="4430417" y="5995999"/>
            <a:ext cx="2925763" cy="673361"/>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entury Gothic" panose="020B0502020202020204" pitchFamily="34" charset="0"/>
                <a:ea typeface="Calibri" pitchFamily="34" charset="0"/>
                <a:cs typeface="Times New Roman" pitchFamily="18" charset="0"/>
              </a:rPr>
              <a:t>Miss Eaves</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entury Gothic" panose="020B0502020202020204" pitchFamily="34" charset="0"/>
                <a:cs typeface="Times New Roman" pitchFamily="18" charset="0"/>
              </a:rPr>
              <a:t>Teaching Assistant</a:t>
            </a:r>
            <a:endParaRPr kumimoji="0" lang="en-GB" altLang="en-US" sz="1600" b="0" i="0" u="none" strike="noStrike" cap="none" normalizeH="0" baseline="0" dirty="0">
              <a:ln>
                <a:noFill/>
              </a:ln>
              <a:solidFill>
                <a:schemeClr val="tx1"/>
              </a:solidFill>
              <a:effectLst/>
              <a:latin typeface="Century Gothic" panose="020B0502020202020204" pitchFamily="34" charset="0"/>
              <a:cs typeface="Arial" pitchFamily="34" charset="0"/>
            </a:endParaRPr>
          </a:p>
        </p:txBody>
      </p:sp>
      <p:pic>
        <p:nvPicPr>
          <p:cNvPr id="30" name="Picture 29" descr="C:\Users\JOCall\AppData\Local\Packages\microsoft.windowscommunicationsapps_8wekyb3d8bbwe\LocalState\Files\S0\3\Attachments\IMG-20240311-WA0002[6474].jpg">
            <a:extLst>
              <a:ext uri="{FF2B5EF4-FFF2-40B4-BE49-F238E27FC236}">
                <a16:creationId xmlns:a16="http://schemas.microsoft.com/office/drawing/2014/main" id="{4F12514F-70FF-4459-BBCB-383758C7CC36}"/>
              </a:ext>
            </a:extLst>
          </p:cNvPr>
          <p:cNvPicPr/>
          <p:nvPr/>
        </p:nvPicPr>
        <p:blipFill rotWithShape="1">
          <a:blip r:embed="rId9" cstate="print">
            <a:extLst>
              <a:ext uri="{28A0092B-C50C-407E-A947-70E740481C1C}">
                <a14:useLocalDpi xmlns:a14="http://schemas.microsoft.com/office/drawing/2010/main" val="0"/>
              </a:ext>
            </a:extLst>
          </a:blip>
          <a:srcRect t="4508" b="7602"/>
          <a:stretch/>
        </p:blipFill>
        <p:spPr bwMode="auto">
          <a:xfrm>
            <a:off x="334169" y="3879939"/>
            <a:ext cx="1933575" cy="2285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458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95736" y="-243408"/>
            <a:ext cx="4752528"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entury Gothic" panose="020B0502020202020204" pitchFamily="34" charset="0"/>
              </a:rPr>
              <a:t>Our school day</a:t>
            </a:r>
          </a:p>
        </p:txBody>
      </p:sp>
      <p:sp>
        <p:nvSpPr>
          <p:cNvPr id="7" name="TextBox 6"/>
          <p:cNvSpPr txBox="1"/>
          <p:nvPr/>
        </p:nvSpPr>
        <p:spPr>
          <a:xfrm>
            <a:off x="215516" y="908720"/>
            <a:ext cx="8712968" cy="5447004"/>
          </a:xfrm>
          <a:prstGeom prst="rect">
            <a:avLst/>
          </a:prstGeom>
          <a:noFill/>
        </p:spPr>
        <p:txBody>
          <a:bodyPr wrap="square" rtlCol="0">
            <a:spAutoFit/>
          </a:bodyPr>
          <a:lstStyle/>
          <a:p>
            <a:pPr>
              <a:lnSpc>
                <a:spcPct val="150000"/>
              </a:lnSpc>
            </a:pPr>
            <a:r>
              <a:rPr lang="en-GB" sz="1600" dirty="0">
                <a:latin typeface="Century Gothic" panose="020B0502020202020204" pitchFamily="34" charset="0"/>
              </a:rPr>
              <a:t>Our number one priority in your child’s first weeks of school will be to form trusting relationships between the adults and the children and ensure every child feels safe, settled and comfortable in their new setting. It is in this time that we introduce children to the routines and procedures of the Early Years unit to ensure they can enjoy all there is on offer as independently as possible.</a:t>
            </a:r>
          </a:p>
          <a:p>
            <a:pPr>
              <a:lnSpc>
                <a:spcPct val="150000"/>
              </a:lnSpc>
            </a:pPr>
            <a:endParaRPr lang="en-GB" sz="1000" dirty="0">
              <a:latin typeface="Century Gothic" panose="020B0502020202020204" pitchFamily="34" charset="0"/>
            </a:endParaRPr>
          </a:p>
          <a:p>
            <a:pPr>
              <a:lnSpc>
                <a:spcPct val="150000"/>
              </a:lnSpc>
            </a:pPr>
            <a:r>
              <a:rPr lang="en-GB" sz="1600" dirty="0">
                <a:latin typeface="Century Gothic" panose="020B0502020202020204" pitchFamily="34" charset="0"/>
              </a:rPr>
              <a:t>When the children are ready, a specific weekly timetable, including all of the elements below, is introduced. The weight of these activities change throughout the year to meet the everchanging needs of the children. The timetable will include:</a:t>
            </a:r>
          </a:p>
          <a:p>
            <a:pPr>
              <a:lnSpc>
                <a:spcPct val="150000"/>
              </a:lnSpc>
            </a:pPr>
            <a:endParaRPr lang="en-US" sz="1600" dirty="0">
              <a:latin typeface="Century Gothic" panose="020B0502020202020204" pitchFamily="34" charset="0"/>
            </a:endParaRPr>
          </a:p>
          <a:p>
            <a:pPr>
              <a:lnSpc>
                <a:spcPct val="150000"/>
              </a:lnSpc>
            </a:pPr>
            <a:r>
              <a:rPr lang="en-GB" sz="1600" b="1" u="sng" dirty="0">
                <a:latin typeface="Century Gothic" panose="020B0502020202020204" pitchFamily="34" charset="0"/>
              </a:rPr>
              <a:t>Focused teaching sessions</a:t>
            </a:r>
            <a:endParaRPr lang="en-GB" sz="1000" dirty="0">
              <a:latin typeface="Century Gothic" panose="020B0502020202020204" pitchFamily="34" charset="0"/>
            </a:endParaRPr>
          </a:p>
          <a:p>
            <a:pPr marL="285750" indent="-285750">
              <a:lnSpc>
                <a:spcPct val="150000"/>
              </a:lnSpc>
              <a:buFontTx/>
              <a:buChar char="-"/>
            </a:pPr>
            <a:r>
              <a:rPr lang="en-GB" sz="1600" dirty="0">
                <a:latin typeface="Century Gothic" panose="020B0502020202020204" pitchFamily="34" charset="0"/>
              </a:rPr>
              <a:t>Whole class carpet times</a:t>
            </a:r>
          </a:p>
          <a:p>
            <a:pPr marL="285750" indent="-285750">
              <a:lnSpc>
                <a:spcPct val="150000"/>
              </a:lnSpc>
              <a:buFontTx/>
              <a:buChar char="-"/>
            </a:pPr>
            <a:r>
              <a:rPr lang="en-US" sz="1600" dirty="0">
                <a:latin typeface="Century Gothic" panose="020B0502020202020204" pitchFamily="34" charset="0"/>
              </a:rPr>
              <a:t>I</a:t>
            </a:r>
            <a:r>
              <a:rPr lang="en-GB" sz="1600" dirty="0" err="1">
                <a:latin typeface="Century Gothic" panose="020B0502020202020204" pitchFamily="34" charset="0"/>
              </a:rPr>
              <a:t>ncludes</a:t>
            </a:r>
            <a:r>
              <a:rPr lang="en-GB" sz="1600" dirty="0">
                <a:latin typeface="Century Gothic" panose="020B0502020202020204" pitchFamily="34" charset="0"/>
              </a:rPr>
              <a:t> all staff</a:t>
            </a:r>
          </a:p>
          <a:p>
            <a:pPr marL="285750" indent="-285750">
              <a:lnSpc>
                <a:spcPct val="150000"/>
              </a:lnSpc>
              <a:buFontTx/>
              <a:buChar char="-"/>
            </a:pPr>
            <a:r>
              <a:rPr lang="en-GB" sz="1600" dirty="0">
                <a:latin typeface="Century Gothic" panose="020B0502020202020204" pitchFamily="34" charset="0"/>
              </a:rPr>
              <a:t>Used to teach phonics, maths, PSED, music, topic sessions</a:t>
            </a:r>
          </a:p>
          <a:p>
            <a:pPr>
              <a:lnSpc>
                <a:spcPct val="150000"/>
              </a:lnSpc>
            </a:pPr>
            <a:endParaRPr lang="en-GB" sz="1600" dirty="0">
              <a:latin typeface="Century Gothic" panose="020B0502020202020204" pitchFamily="34" charset="0"/>
            </a:endParaRPr>
          </a:p>
        </p:txBody>
      </p:sp>
    </p:spTree>
    <p:extLst>
      <p:ext uri="{BB962C8B-B14F-4D97-AF65-F5344CB8AC3E}">
        <p14:creationId xmlns:p14="http://schemas.microsoft.com/office/powerpoint/2010/main" val="13563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347864" y="1744074"/>
            <a:ext cx="2808312"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GB" sz="2000" dirty="0">
              <a:latin typeface="CCW Cursive Writing 1" panose="03050602040000000000" pitchFamily="66" charset="0"/>
            </a:endParaRPr>
          </a:p>
        </p:txBody>
      </p:sp>
      <p:sp>
        <p:nvSpPr>
          <p:cNvPr id="13" name="TextBox 12"/>
          <p:cNvSpPr txBox="1"/>
          <p:nvPr/>
        </p:nvSpPr>
        <p:spPr>
          <a:xfrm>
            <a:off x="107504" y="116632"/>
            <a:ext cx="8928992" cy="6329874"/>
          </a:xfrm>
          <a:prstGeom prst="rect">
            <a:avLst/>
          </a:prstGeom>
          <a:noFill/>
        </p:spPr>
        <p:txBody>
          <a:bodyPr wrap="square" rtlCol="0">
            <a:spAutoFit/>
          </a:bodyPr>
          <a:lstStyle/>
          <a:p>
            <a:pPr>
              <a:lnSpc>
                <a:spcPct val="150000"/>
              </a:lnSpc>
            </a:pPr>
            <a:r>
              <a:rPr lang="en-US" sz="1600" b="1" u="sng" dirty="0">
                <a:latin typeface="Century Gothic" panose="020B0502020202020204" pitchFamily="34" charset="0"/>
              </a:rPr>
              <a:t>Adult led activities</a:t>
            </a:r>
            <a:endParaRPr lang="en-GB" sz="1600" b="1" u="sng" dirty="0">
              <a:latin typeface="Century Gothic" panose="020B0502020202020204" pitchFamily="34" charset="0"/>
            </a:endParaRPr>
          </a:p>
          <a:p>
            <a:pPr marL="285750" indent="-285750">
              <a:lnSpc>
                <a:spcPct val="150000"/>
              </a:lnSpc>
              <a:buFontTx/>
              <a:buChar char="-"/>
            </a:pPr>
            <a:r>
              <a:rPr lang="en-GB" sz="1600" dirty="0">
                <a:latin typeface="Century Gothic" panose="020B0502020202020204" pitchFamily="34" charset="0"/>
              </a:rPr>
              <a:t>Children access these activities during play times</a:t>
            </a:r>
          </a:p>
          <a:p>
            <a:pPr marL="285750" indent="-285750">
              <a:lnSpc>
                <a:spcPct val="150000"/>
              </a:lnSpc>
              <a:buFontTx/>
              <a:buChar char="-"/>
            </a:pPr>
            <a:r>
              <a:rPr lang="en-GB" sz="1600" dirty="0">
                <a:latin typeface="Century Gothic" panose="020B0502020202020204" pitchFamily="34" charset="0"/>
              </a:rPr>
              <a:t>All members of staff take part in delivering these activities</a:t>
            </a:r>
          </a:p>
          <a:p>
            <a:pPr marL="285750" indent="-285750">
              <a:lnSpc>
                <a:spcPct val="150000"/>
              </a:lnSpc>
              <a:buFontTx/>
              <a:buChar char="-"/>
            </a:pPr>
            <a:r>
              <a:rPr lang="en-GB" sz="1600" dirty="0">
                <a:latin typeface="Century Gothic" panose="020B0502020202020204" pitchFamily="34" charset="0"/>
              </a:rPr>
              <a:t>They aim to support children in meeting aged related objectives in reading, writing, the arts, maths and topic related objectives</a:t>
            </a:r>
          </a:p>
          <a:p>
            <a:pPr marL="285750" indent="-285750">
              <a:lnSpc>
                <a:spcPct val="150000"/>
              </a:lnSpc>
              <a:buFontTx/>
              <a:buChar char="-"/>
            </a:pPr>
            <a:r>
              <a:rPr lang="en-US" sz="1600" dirty="0">
                <a:latin typeface="Century Gothic" panose="020B0502020202020204" pitchFamily="34" charset="0"/>
              </a:rPr>
              <a:t>S</a:t>
            </a:r>
            <a:r>
              <a:rPr lang="en-GB" sz="1600" dirty="0" err="1">
                <a:latin typeface="Century Gothic" panose="020B0502020202020204" pitchFamily="34" charset="0"/>
              </a:rPr>
              <a:t>ome</a:t>
            </a:r>
            <a:r>
              <a:rPr lang="en-GB" sz="1600" dirty="0">
                <a:latin typeface="Century Gothic" panose="020B0502020202020204" pitchFamily="34" charset="0"/>
              </a:rPr>
              <a:t> adult led activities will also be ‘Rainbow Challenges’</a:t>
            </a:r>
          </a:p>
          <a:p>
            <a:pPr marL="285750" indent="-285750">
              <a:lnSpc>
                <a:spcPct val="150000"/>
              </a:lnSpc>
              <a:buFontTx/>
              <a:buChar char="-"/>
            </a:pPr>
            <a:endParaRPr lang="en-US" sz="1600" dirty="0">
              <a:latin typeface="Century Gothic" panose="020B0502020202020204" pitchFamily="34" charset="0"/>
            </a:endParaRPr>
          </a:p>
          <a:p>
            <a:pPr>
              <a:lnSpc>
                <a:spcPct val="150000"/>
              </a:lnSpc>
            </a:pPr>
            <a:r>
              <a:rPr lang="en-GB" sz="1600" b="1" u="sng" dirty="0">
                <a:latin typeface="Century Gothic" panose="020B0502020202020204" pitchFamily="34" charset="0"/>
              </a:rPr>
              <a:t>Additional activities</a:t>
            </a:r>
          </a:p>
          <a:p>
            <a:pPr marL="285750" indent="-285750">
              <a:lnSpc>
                <a:spcPct val="150000"/>
              </a:lnSpc>
              <a:buFontTx/>
              <a:buChar char="-"/>
            </a:pPr>
            <a:r>
              <a:rPr lang="en-GB" sz="1600" dirty="0">
                <a:latin typeface="Century Gothic" panose="020B0502020202020204" pitchFamily="34" charset="0"/>
              </a:rPr>
              <a:t>Includes P.E/dance, assembly, story times, library sessions, TIM Time</a:t>
            </a:r>
          </a:p>
          <a:p>
            <a:pPr marL="285750" indent="-285750">
              <a:lnSpc>
                <a:spcPct val="150000"/>
              </a:lnSpc>
              <a:buFontTx/>
              <a:buChar char="-"/>
            </a:pPr>
            <a:r>
              <a:rPr lang="en-GB" sz="1600" dirty="0">
                <a:latin typeface="Century Gothic" panose="020B0502020202020204" pitchFamily="34" charset="0"/>
              </a:rPr>
              <a:t>Music (Tune into Talking programme, Mrs Preen)</a:t>
            </a:r>
          </a:p>
          <a:p>
            <a:pPr marL="285750" indent="-285750">
              <a:lnSpc>
                <a:spcPct val="150000"/>
              </a:lnSpc>
              <a:buFontTx/>
              <a:buChar char="-"/>
            </a:pPr>
            <a:r>
              <a:rPr lang="en-US" sz="1600" dirty="0">
                <a:latin typeface="Century Gothic" panose="020B0502020202020204" pitchFamily="34" charset="0"/>
              </a:rPr>
              <a:t>I</a:t>
            </a:r>
            <a:r>
              <a:rPr lang="en-GB" sz="1600" dirty="0" err="1">
                <a:latin typeface="Century Gothic" panose="020B0502020202020204" pitchFamily="34" charset="0"/>
              </a:rPr>
              <a:t>nterventions</a:t>
            </a:r>
            <a:endParaRPr lang="en-GB" sz="1600" dirty="0">
              <a:latin typeface="Century Gothic" panose="020B0502020202020204" pitchFamily="34" charset="0"/>
            </a:endParaRPr>
          </a:p>
          <a:p>
            <a:pPr>
              <a:lnSpc>
                <a:spcPct val="150000"/>
              </a:lnSpc>
            </a:pPr>
            <a:endParaRPr lang="en-US" sz="1600" dirty="0">
              <a:latin typeface="Century Gothic" panose="020B0502020202020204" pitchFamily="34" charset="0"/>
            </a:endParaRPr>
          </a:p>
          <a:p>
            <a:pPr>
              <a:lnSpc>
                <a:spcPct val="150000"/>
              </a:lnSpc>
            </a:pPr>
            <a:r>
              <a:rPr lang="en-US" sz="1600" b="1" u="sng" dirty="0">
                <a:latin typeface="Century Gothic" panose="020B0502020202020204" pitchFamily="34" charset="0"/>
              </a:rPr>
              <a:t>Rainbow C</a:t>
            </a:r>
            <a:r>
              <a:rPr lang="en-GB" sz="1600" b="1" u="sng" dirty="0" err="1">
                <a:latin typeface="Century Gothic" panose="020B0502020202020204" pitchFamily="34" charset="0"/>
              </a:rPr>
              <a:t>hallenges</a:t>
            </a:r>
            <a:endParaRPr lang="en-GB" sz="1600" b="1" u="sng" dirty="0">
              <a:latin typeface="Century Gothic" panose="020B0502020202020204" pitchFamily="34" charset="0"/>
            </a:endParaRPr>
          </a:p>
          <a:p>
            <a:pPr>
              <a:lnSpc>
                <a:spcPct val="150000"/>
              </a:lnSpc>
            </a:pPr>
            <a:r>
              <a:rPr lang="en-US" sz="1600" dirty="0">
                <a:latin typeface="Century Gothic" panose="020B0502020202020204" pitchFamily="34" charset="0"/>
              </a:rPr>
              <a:t>T</a:t>
            </a:r>
            <a:r>
              <a:rPr lang="en-GB" sz="1600" dirty="0">
                <a:latin typeface="Century Gothic" panose="020B0502020202020204" pitchFamily="34" charset="0"/>
              </a:rPr>
              <a:t>he children will also have the opportunity to complete weekly challenges known as The Rainbow Challenges (more information to follow in the Autumn Term)</a:t>
            </a:r>
          </a:p>
          <a:p>
            <a:pPr>
              <a:lnSpc>
                <a:spcPct val="150000"/>
              </a:lnSpc>
            </a:pPr>
            <a:endParaRPr lang="en-US" sz="1000" dirty="0">
              <a:latin typeface="Century Gothic" panose="020B0502020202020204" pitchFamily="34" charset="0"/>
            </a:endParaRPr>
          </a:p>
          <a:p>
            <a:pPr algn="ctr">
              <a:lnSpc>
                <a:spcPct val="200000"/>
              </a:lnSpc>
            </a:pPr>
            <a:r>
              <a:rPr lang="en-US" dirty="0">
                <a:latin typeface="Century Gothic" panose="020B0502020202020204" pitchFamily="34" charset="0"/>
              </a:rPr>
              <a:t>B</a:t>
            </a:r>
            <a:r>
              <a:rPr lang="en-GB" dirty="0" err="1">
                <a:latin typeface="Century Gothic" panose="020B0502020202020204" pitchFamily="34" charset="0"/>
              </a:rPr>
              <a:t>ut</a:t>
            </a:r>
            <a:r>
              <a:rPr lang="en-GB" dirty="0">
                <a:latin typeface="Century Gothic" panose="020B0502020202020204" pitchFamily="34" charset="0"/>
              </a:rPr>
              <a:t> most importantly the timetable will offer lots of time for…</a:t>
            </a:r>
          </a:p>
        </p:txBody>
      </p:sp>
    </p:spTree>
    <p:extLst>
      <p:ext uri="{BB962C8B-B14F-4D97-AF65-F5344CB8AC3E}">
        <p14:creationId xmlns:p14="http://schemas.microsoft.com/office/powerpoint/2010/main" val="324665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384"/>
            <a:ext cx="7330008" cy="1143000"/>
          </a:xfrm>
        </p:spPr>
        <p:txBody>
          <a:bodyPr>
            <a:normAutofit/>
          </a:bodyPr>
          <a:lstStyle/>
          <a:p>
            <a:r>
              <a:rPr lang="en-GB" dirty="0">
                <a:latin typeface="Century Gothic" panose="020B0502020202020204" pitchFamily="34" charset="0"/>
              </a:rPr>
              <a:t>Play!</a:t>
            </a:r>
          </a:p>
        </p:txBody>
      </p:sp>
      <p:sp>
        <p:nvSpPr>
          <p:cNvPr id="3" name="Content Placeholder 2"/>
          <p:cNvSpPr>
            <a:spLocks noGrp="1"/>
          </p:cNvSpPr>
          <p:nvPr>
            <p:ph idx="1"/>
          </p:nvPr>
        </p:nvSpPr>
        <p:spPr>
          <a:xfrm>
            <a:off x="341276" y="2104256"/>
            <a:ext cx="2808312" cy="3845024"/>
          </a:xfrm>
        </p:spPr>
        <p:txBody>
          <a:bodyPr>
            <a:noAutofit/>
          </a:bodyPr>
          <a:lstStyle/>
          <a:p>
            <a:pPr marL="0" indent="0" algn="ctr">
              <a:lnSpc>
                <a:spcPct val="150000"/>
              </a:lnSpc>
              <a:buNone/>
            </a:pPr>
            <a:r>
              <a:rPr lang="en-GB" sz="2400" dirty="0">
                <a:solidFill>
                  <a:srgbClr val="FF0000"/>
                </a:solidFill>
                <a:latin typeface="Century Gothic" panose="020B0502020202020204" pitchFamily="34" charset="0"/>
              </a:rPr>
              <a:t>Explore</a:t>
            </a:r>
          </a:p>
          <a:p>
            <a:pPr marL="0" indent="0" algn="ctr">
              <a:lnSpc>
                <a:spcPct val="150000"/>
              </a:lnSpc>
              <a:buNone/>
            </a:pPr>
            <a:r>
              <a:rPr lang="en-GB" sz="2400" dirty="0">
                <a:solidFill>
                  <a:srgbClr val="7030A0"/>
                </a:solidFill>
                <a:latin typeface="Century Gothic" panose="020B0502020202020204" pitchFamily="34" charset="0"/>
              </a:rPr>
              <a:t>Discover</a:t>
            </a:r>
          </a:p>
          <a:p>
            <a:pPr marL="0" indent="0" algn="ctr">
              <a:lnSpc>
                <a:spcPct val="150000"/>
              </a:lnSpc>
              <a:buNone/>
            </a:pPr>
            <a:r>
              <a:rPr lang="en-GB" sz="2400" dirty="0">
                <a:solidFill>
                  <a:srgbClr val="0070C0"/>
                </a:solidFill>
                <a:latin typeface="Century Gothic" panose="020B0502020202020204" pitchFamily="34" charset="0"/>
              </a:rPr>
              <a:t>Imagine</a:t>
            </a:r>
          </a:p>
          <a:p>
            <a:pPr marL="0" indent="0" algn="ctr">
              <a:lnSpc>
                <a:spcPct val="150000"/>
              </a:lnSpc>
              <a:buNone/>
            </a:pPr>
            <a:r>
              <a:rPr lang="en-GB" sz="2400" dirty="0">
                <a:solidFill>
                  <a:srgbClr val="FF6600"/>
                </a:solidFill>
                <a:latin typeface="Century Gothic" panose="020B0502020202020204" pitchFamily="34" charset="0"/>
              </a:rPr>
              <a:t>Converse</a:t>
            </a:r>
          </a:p>
          <a:p>
            <a:pPr marL="0" indent="0" algn="ctr">
              <a:lnSpc>
                <a:spcPct val="150000"/>
              </a:lnSpc>
              <a:buNone/>
            </a:pPr>
            <a:r>
              <a:rPr lang="en-GB" sz="2400" dirty="0">
                <a:solidFill>
                  <a:srgbClr val="00B050"/>
                </a:solidFill>
                <a:latin typeface="Century Gothic" panose="020B0502020202020204" pitchFamily="34" charset="0"/>
              </a:rPr>
              <a:t>Participate</a:t>
            </a:r>
          </a:p>
          <a:p>
            <a:pPr marL="0" indent="0" algn="ctr">
              <a:lnSpc>
                <a:spcPct val="150000"/>
              </a:lnSpc>
              <a:buNone/>
            </a:pPr>
            <a:r>
              <a:rPr lang="en-GB" sz="2400" dirty="0">
                <a:solidFill>
                  <a:srgbClr val="FF0000"/>
                </a:solidFill>
                <a:latin typeface="Century Gothic" panose="020B0502020202020204" pitchFamily="34" charset="0"/>
              </a:rPr>
              <a:t>Respond</a:t>
            </a:r>
          </a:p>
          <a:p>
            <a:pPr marL="0" indent="0" algn="ctr">
              <a:buNone/>
            </a:pPr>
            <a:endParaRPr lang="en-GB" sz="2000" dirty="0">
              <a:latin typeface="CCW Cursive Writing 1" panose="03050602040000000000" pitchFamily="66" charset="0"/>
            </a:endParaRPr>
          </a:p>
        </p:txBody>
      </p:sp>
      <p:sp>
        <p:nvSpPr>
          <p:cNvPr id="4" name="Content Placeholder 2"/>
          <p:cNvSpPr txBox="1">
            <a:spLocks/>
          </p:cNvSpPr>
          <p:nvPr/>
        </p:nvSpPr>
        <p:spPr>
          <a:xfrm>
            <a:off x="5940152" y="2060847"/>
            <a:ext cx="2808312" cy="38884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GB" sz="2400" dirty="0">
                <a:solidFill>
                  <a:srgbClr val="0070C0"/>
                </a:solidFill>
                <a:latin typeface="Century Gothic" panose="020B0502020202020204" pitchFamily="34" charset="0"/>
              </a:rPr>
              <a:t>Try</a:t>
            </a:r>
          </a:p>
          <a:p>
            <a:pPr marL="0" indent="0" algn="ctr">
              <a:lnSpc>
                <a:spcPct val="150000"/>
              </a:lnSpc>
              <a:buFont typeface="Arial" panose="020B0604020202020204" pitchFamily="34" charset="0"/>
              <a:buNone/>
            </a:pPr>
            <a:r>
              <a:rPr lang="en-GB" sz="2400" dirty="0">
                <a:solidFill>
                  <a:srgbClr val="FF6600"/>
                </a:solidFill>
                <a:latin typeface="Century Gothic" panose="020B0502020202020204" pitchFamily="34" charset="0"/>
              </a:rPr>
              <a:t>Evaluate</a:t>
            </a:r>
          </a:p>
          <a:p>
            <a:pPr marL="0" indent="0" algn="ctr">
              <a:lnSpc>
                <a:spcPct val="150000"/>
              </a:lnSpc>
              <a:buFont typeface="Arial" panose="020B0604020202020204" pitchFamily="34" charset="0"/>
              <a:buNone/>
            </a:pPr>
            <a:r>
              <a:rPr lang="en-GB" sz="2400" dirty="0">
                <a:solidFill>
                  <a:srgbClr val="00B050"/>
                </a:solidFill>
                <a:latin typeface="Century Gothic" panose="020B0502020202020204" pitchFamily="34" charset="0"/>
              </a:rPr>
              <a:t>Adapt</a:t>
            </a:r>
          </a:p>
          <a:p>
            <a:pPr marL="0" indent="0" algn="ctr">
              <a:lnSpc>
                <a:spcPct val="150000"/>
              </a:lnSpc>
              <a:buFont typeface="Arial" panose="020B0604020202020204" pitchFamily="34" charset="0"/>
              <a:buNone/>
            </a:pPr>
            <a:r>
              <a:rPr lang="en-GB" sz="2400" dirty="0">
                <a:solidFill>
                  <a:srgbClr val="FF0000"/>
                </a:solidFill>
                <a:latin typeface="Century Gothic" panose="020B0502020202020204" pitchFamily="34" charset="0"/>
              </a:rPr>
              <a:t>Analyse</a:t>
            </a:r>
          </a:p>
          <a:p>
            <a:pPr marL="0" indent="0" algn="ctr">
              <a:lnSpc>
                <a:spcPct val="150000"/>
              </a:lnSpc>
              <a:buFont typeface="Arial" panose="020B0604020202020204" pitchFamily="34" charset="0"/>
              <a:buNone/>
            </a:pPr>
            <a:r>
              <a:rPr lang="en-GB" sz="2400" dirty="0">
                <a:solidFill>
                  <a:srgbClr val="7030A0"/>
                </a:solidFill>
                <a:latin typeface="Century Gothic" panose="020B0502020202020204" pitchFamily="34" charset="0"/>
              </a:rPr>
              <a:t>Achieve</a:t>
            </a:r>
          </a:p>
          <a:p>
            <a:pPr marL="0" indent="0" algn="ctr">
              <a:lnSpc>
                <a:spcPct val="150000"/>
              </a:lnSpc>
              <a:buFont typeface="Arial" panose="020B0604020202020204" pitchFamily="34" charset="0"/>
              <a:buNone/>
            </a:pPr>
            <a:r>
              <a:rPr lang="en-GB" sz="2400" dirty="0">
                <a:solidFill>
                  <a:srgbClr val="0070C0"/>
                </a:solidFill>
                <a:latin typeface="Century Gothic" panose="020B0502020202020204" pitchFamily="34" charset="0"/>
              </a:rPr>
              <a:t>Apply</a:t>
            </a:r>
          </a:p>
          <a:p>
            <a:pPr marL="0" indent="0" algn="ctr">
              <a:lnSpc>
                <a:spcPct val="150000"/>
              </a:lnSpc>
              <a:buFont typeface="Arial" panose="020B0604020202020204" pitchFamily="34" charset="0"/>
              <a:buNone/>
            </a:pPr>
            <a:endParaRPr lang="en-GB" sz="2400" dirty="0">
              <a:solidFill>
                <a:srgbClr val="FF6600"/>
              </a:solidFill>
              <a:latin typeface="CCW Cursive Writing 1" panose="03050602040000000000" pitchFamily="66" charset="0"/>
            </a:endParaRPr>
          </a:p>
          <a:p>
            <a:pPr marL="0" indent="0" algn="ctr">
              <a:buFont typeface="Arial" panose="020B0604020202020204" pitchFamily="34" charset="0"/>
              <a:buNone/>
            </a:pPr>
            <a:endParaRPr lang="en-GB" sz="2400" dirty="0">
              <a:solidFill>
                <a:srgbClr val="FF6600"/>
              </a:solidFill>
              <a:latin typeface="CCW Cursive Writing 1" panose="03050602040000000000" pitchFamily="66" charset="0"/>
            </a:endParaRPr>
          </a:p>
          <a:p>
            <a:pPr marL="0" indent="0" algn="ctr">
              <a:buFont typeface="Arial" panose="020B0604020202020204" pitchFamily="34" charset="0"/>
              <a:buNone/>
            </a:pPr>
            <a:endParaRPr lang="en-GB" sz="2000" dirty="0">
              <a:latin typeface="CCW Cursive Writing 1" panose="03050602040000000000" pitchFamily="66" charset="0"/>
            </a:endParaRPr>
          </a:p>
        </p:txBody>
      </p:sp>
      <p:sp>
        <p:nvSpPr>
          <p:cNvPr id="5" name="Content Placeholder 2"/>
          <p:cNvSpPr txBox="1">
            <a:spLocks/>
          </p:cNvSpPr>
          <p:nvPr/>
        </p:nvSpPr>
        <p:spPr>
          <a:xfrm>
            <a:off x="3347864" y="1744074"/>
            <a:ext cx="2808312"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GB" sz="2000" dirty="0">
              <a:latin typeface="CCW Cursive Writing 1" panose="03050602040000000000" pitchFamily="66" charset="0"/>
            </a:endParaRPr>
          </a:p>
        </p:txBody>
      </p:sp>
      <p:sp>
        <p:nvSpPr>
          <p:cNvPr id="6" name="Content Placeholder 2"/>
          <p:cNvSpPr txBox="1">
            <a:spLocks/>
          </p:cNvSpPr>
          <p:nvPr/>
        </p:nvSpPr>
        <p:spPr>
          <a:xfrm>
            <a:off x="3167844" y="2104113"/>
            <a:ext cx="2808312" cy="37731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GB" sz="2400" dirty="0">
                <a:solidFill>
                  <a:srgbClr val="7030A0"/>
                </a:solidFill>
                <a:latin typeface="Century Gothic" panose="020B0502020202020204" pitchFamily="34" charset="0"/>
              </a:rPr>
              <a:t>Focus</a:t>
            </a:r>
          </a:p>
          <a:p>
            <a:pPr marL="0" indent="0" algn="ctr">
              <a:lnSpc>
                <a:spcPct val="150000"/>
              </a:lnSpc>
              <a:buNone/>
            </a:pPr>
            <a:r>
              <a:rPr lang="en-GB" sz="2400" dirty="0">
                <a:solidFill>
                  <a:srgbClr val="0070C0"/>
                </a:solidFill>
                <a:latin typeface="Century Gothic" panose="020B0502020202020204" pitchFamily="34" charset="0"/>
              </a:rPr>
              <a:t>Negotiate</a:t>
            </a:r>
          </a:p>
          <a:p>
            <a:pPr marL="0" indent="0" algn="ctr">
              <a:lnSpc>
                <a:spcPct val="150000"/>
              </a:lnSpc>
              <a:buNone/>
            </a:pPr>
            <a:r>
              <a:rPr lang="en-GB" sz="2400" dirty="0">
                <a:solidFill>
                  <a:srgbClr val="FF6600"/>
                </a:solidFill>
                <a:latin typeface="Century Gothic" panose="020B0502020202020204" pitchFamily="34" charset="0"/>
              </a:rPr>
              <a:t>Express</a:t>
            </a:r>
          </a:p>
          <a:p>
            <a:pPr marL="0" indent="0" algn="ctr">
              <a:lnSpc>
                <a:spcPct val="150000"/>
              </a:lnSpc>
              <a:buNone/>
            </a:pPr>
            <a:r>
              <a:rPr lang="en-GB" sz="2400" dirty="0">
                <a:solidFill>
                  <a:srgbClr val="00B050"/>
                </a:solidFill>
                <a:latin typeface="Century Gothic" panose="020B0502020202020204" pitchFamily="34" charset="0"/>
              </a:rPr>
              <a:t>Observe</a:t>
            </a:r>
          </a:p>
          <a:p>
            <a:pPr marL="0" indent="0" algn="ctr">
              <a:lnSpc>
                <a:spcPct val="150000"/>
              </a:lnSpc>
              <a:buNone/>
            </a:pPr>
            <a:r>
              <a:rPr lang="en-GB" sz="2400" dirty="0">
                <a:solidFill>
                  <a:srgbClr val="FF0000"/>
                </a:solidFill>
                <a:latin typeface="Century Gothic" panose="020B0502020202020204" pitchFamily="34" charset="0"/>
              </a:rPr>
              <a:t>Remember</a:t>
            </a:r>
          </a:p>
          <a:p>
            <a:pPr marL="0" indent="0" algn="ctr">
              <a:lnSpc>
                <a:spcPct val="150000"/>
              </a:lnSpc>
              <a:buNone/>
            </a:pPr>
            <a:r>
              <a:rPr lang="en-GB" sz="2400" dirty="0">
                <a:solidFill>
                  <a:srgbClr val="7030A0"/>
                </a:solidFill>
                <a:latin typeface="Century Gothic" panose="020B0502020202020204" pitchFamily="34" charset="0"/>
              </a:rPr>
              <a:t>Consider</a:t>
            </a:r>
          </a:p>
          <a:p>
            <a:pPr marL="0" indent="0" algn="ctr">
              <a:buFont typeface="Arial" panose="020B0604020202020204" pitchFamily="34" charset="0"/>
              <a:buNone/>
            </a:pPr>
            <a:endParaRPr lang="en-GB" sz="2400" dirty="0">
              <a:solidFill>
                <a:srgbClr val="FF0000"/>
              </a:solidFill>
              <a:latin typeface="CCW Cursive Writing 1" panose="03050602040000000000" pitchFamily="66" charset="0"/>
            </a:endParaRPr>
          </a:p>
          <a:p>
            <a:pPr marL="0" indent="0" algn="ctr">
              <a:buFont typeface="Arial" panose="020B0604020202020204" pitchFamily="34" charset="0"/>
              <a:buNone/>
            </a:pPr>
            <a:endParaRPr lang="en-GB" sz="2000" dirty="0">
              <a:latin typeface="CCW Cursive Writing 1" panose="03050602040000000000" pitchFamily="66" charset="0"/>
            </a:endParaRPr>
          </a:p>
        </p:txBody>
      </p:sp>
      <p:sp>
        <p:nvSpPr>
          <p:cNvPr id="7" name="TextBox 6"/>
          <p:cNvSpPr txBox="1"/>
          <p:nvPr/>
        </p:nvSpPr>
        <p:spPr>
          <a:xfrm>
            <a:off x="2879812" y="6021288"/>
            <a:ext cx="3384376" cy="707886"/>
          </a:xfrm>
          <a:prstGeom prst="rect">
            <a:avLst/>
          </a:prstGeom>
          <a:noFill/>
        </p:spPr>
        <p:txBody>
          <a:bodyPr wrap="square" rtlCol="0">
            <a:spAutoFit/>
          </a:bodyPr>
          <a:lstStyle/>
          <a:p>
            <a:pPr algn="ctr"/>
            <a:r>
              <a:rPr lang="en-GB" sz="4000" dirty="0">
                <a:solidFill>
                  <a:srgbClr val="FF6600"/>
                </a:solidFill>
                <a:latin typeface="Century Gothic" panose="020B0502020202020204" pitchFamily="34" charset="0"/>
              </a:rPr>
              <a:t>LEARN!</a:t>
            </a:r>
          </a:p>
        </p:txBody>
      </p:sp>
      <p:sp>
        <p:nvSpPr>
          <p:cNvPr id="10" name="TextBox 9"/>
          <p:cNvSpPr txBox="1"/>
          <p:nvPr/>
        </p:nvSpPr>
        <p:spPr>
          <a:xfrm>
            <a:off x="179512" y="928959"/>
            <a:ext cx="8748464" cy="1153521"/>
          </a:xfrm>
          <a:prstGeom prst="rect">
            <a:avLst/>
          </a:prstGeom>
          <a:noFill/>
        </p:spPr>
        <p:txBody>
          <a:bodyPr wrap="square" rtlCol="0">
            <a:spAutoFit/>
          </a:bodyPr>
          <a:lstStyle/>
          <a:p>
            <a:pPr>
              <a:lnSpc>
                <a:spcPct val="150000"/>
              </a:lnSpc>
            </a:pPr>
            <a:r>
              <a:rPr lang="en-GB" sz="1600" dirty="0">
                <a:latin typeface="Century Gothic" panose="020B0502020202020204" pitchFamily="34" charset="0"/>
              </a:rPr>
              <a:t>As Early Years practitioners we never underestimate the importance of play. The life long skills, brain development, opportunities to practise resilience, understanding of relationships and new experiences it offer is integral to your child’s future.</a:t>
            </a:r>
          </a:p>
        </p:txBody>
      </p:sp>
    </p:spTree>
    <p:extLst>
      <p:ext uri="{BB962C8B-B14F-4D97-AF65-F5344CB8AC3E}">
        <p14:creationId xmlns:p14="http://schemas.microsoft.com/office/powerpoint/2010/main" val="2574668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3791" y="-243408"/>
            <a:ext cx="7704856"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Century Gothic" panose="020B0502020202020204" pitchFamily="34" charset="0"/>
              </a:rPr>
              <a:t>Seesaw </a:t>
            </a:r>
            <a:r>
              <a:rPr lang="en-US" sz="2800" dirty="0">
                <a:latin typeface="Century Gothic" panose="020B0502020202020204" pitchFamily="34" charset="0"/>
              </a:rPr>
              <a:t>(New children only)</a:t>
            </a:r>
            <a:endParaRPr lang="en-GB" sz="2800" dirty="0">
              <a:latin typeface="Century Gothic" panose="020B0502020202020204" pitchFamily="34" charset="0"/>
            </a:endParaRPr>
          </a:p>
        </p:txBody>
      </p:sp>
      <p:sp>
        <p:nvSpPr>
          <p:cNvPr id="7" name="Content Placeholder 2"/>
          <p:cNvSpPr txBox="1">
            <a:spLocks/>
          </p:cNvSpPr>
          <p:nvPr/>
        </p:nvSpPr>
        <p:spPr>
          <a:xfrm>
            <a:off x="323528" y="933600"/>
            <a:ext cx="8229600" cy="114158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dirty="0">
                <a:latin typeface="Century Gothic" panose="020B0502020202020204" pitchFamily="34" charset="0"/>
              </a:rPr>
              <a:t>Please download the apps onto your phone or tablet. If you have multiple children who need to access Seesaw it is a good idea to have them set up on separate devices so that you never have to log a child out.</a:t>
            </a:r>
          </a:p>
          <a:p>
            <a:pPr marL="0" indent="0">
              <a:lnSpc>
                <a:spcPct val="150000"/>
              </a:lnSpc>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lgn="ctr">
              <a:buFont typeface="Arial" panose="020B0604020202020204" pitchFamily="34" charset="0"/>
              <a:buNone/>
            </a:pPr>
            <a:endParaRPr lang="en-GB" dirty="0"/>
          </a:p>
        </p:txBody>
      </p:sp>
      <p:pic>
        <p:nvPicPr>
          <p:cNvPr id="1028" name="Picture 4" descr="Seesaw Parent &amp; Family - Apps on Google Play">
            <a:extLst>
              <a:ext uri="{FF2B5EF4-FFF2-40B4-BE49-F238E27FC236}">
                <a16:creationId xmlns:a16="http://schemas.microsoft.com/office/drawing/2014/main" id="{9739258F-3ABE-4A2C-831C-84BA3FA638C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53" b="10593"/>
          <a:stretch/>
        </p:blipFill>
        <p:spPr bwMode="auto">
          <a:xfrm>
            <a:off x="3759188" y="2340917"/>
            <a:ext cx="1358280" cy="997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049E26-7CBB-412F-AB7E-8161EEC83A89}"/>
              </a:ext>
            </a:extLst>
          </p:cNvPr>
          <p:cNvSpPr txBox="1"/>
          <p:nvPr/>
        </p:nvSpPr>
        <p:spPr>
          <a:xfrm>
            <a:off x="729916" y="3501008"/>
            <a:ext cx="7416824" cy="1153521"/>
          </a:xfrm>
          <a:prstGeom prst="rect">
            <a:avLst/>
          </a:prstGeom>
          <a:noFill/>
        </p:spPr>
        <p:txBody>
          <a:bodyPr wrap="square" rtlCol="0">
            <a:spAutoFit/>
          </a:bodyPr>
          <a:lstStyle/>
          <a:p>
            <a:pPr algn="ctr">
              <a:lnSpc>
                <a:spcPct val="150000"/>
              </a:lnSpc>
            </a:pPr>
            <a:r>
              <a:rPr lang="en-US" sz="1600" dirty="0">
                <a:latin typeface="Century Gothic" panose="020B0502020202020204" pitchFamily="34" charset="0"/>
              </a:rPr>
              <a:t>The</a:t>
            </a:r>
            <a:r>
              <a:rPr lang="en-US" sz="1600" b="1" dirty="0">
                <a:latin typeface="Century Gothic" panose="020B0502020202020204" pitchFamily="34" charset="0"/>
              </a:rPr>
              <a:t> </a:t>
            </a:r>
            <a:r>
              <a:rPr lang="en-US" sz="1600" dirty="0">
                <a:latin typeface="Century Gothic" panose="020B0502020202020204" pitchFamily="34" charset="0"/>
              </a:rPr>
              <a:t>Seesaw Family app is used as a method of communication between parents and teachers. You will get handy reminders and messages sent via this app so you don’t miss a thing.</a:t>
            </a:r>
            <a:endParaRPr lang="en-GB" sz="1600" dirty="0">
              <a:latin typeface="Century Gothic" panose="020B0502020202020204" pitchFamily="34" charset="0"/>
            </a:endParaRPr>
          </a:p>
        </p:txBody>
      </p:sp>
      <p:sp>
        <p:nvSpPr>
          <p:cNvPr id="12" name="Content Placeholder 2">
            <a:extLst>
              <a:ext uri="{FF2B5EF4-FFF2-40B4-BE49-F238E27FC236}">
                <a16:creationId xmlns:a16="http://schemas.microsoft.com/office/drawing/2014/main" id="{1799E3FF-AA1C-41D6-8D57-2E9750E2C1CB}"/>
              </a:ext>
            </a:extLst>
          </p:cNvPr>
          <p:cNvSpPr txBox="1">
            <a:spLocks/>
          </p:cNvSpPr>
          <p:nvPr/>
        </p:nvSpPr>
        <p:spPr>
          <a:xfrm>
            <a:off x="323528" y="5599781"/>
            <a:ext cx="8352928" cy="11415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600" dirty="0">
              <a:latin typeface="Century Gothic" panose="020B0502020202020204" pitchFamily="34" charset="0"/>
            </a:endParaRPr>
          </a:p>
          <a:p>
            <a:pPr marL="0" indent="0" algn="ctr">
              <a:buFont typeface="Arial" panose="020B0604020202020204" pitchFamily="34" charset="0"/>
              <a:buNone/>
            </a:pPr>
            <a:r>
              <a:rPr lang="en-US" sz="1600" dirty="0">
                <a:latin typeface="Century Gothic" panose="020B0502020202020204" pitchFamily="34" charset="0"/>
              </a:rPr>
              <a:t>Your child will receive a new Seesaw code in September which will be the account for the whole academic year. Seesaw is only used in Early Years.</a:t>
            </a: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buFont typeface="Arial" panose="020B0604020202020204" pitchFamily="34" charset="0"/>
              <a:buNone/>
            </a:pPr>
            <a:endParaRPr lang="en-US" sz="1600" dirty="0">
              <a:latin typeface="Century Gothic" panose="020B0502020202020204" pitchFamily="34" charset="0"/>
            </a:endParaRPr>
          </a:p>
          <a:p>
            <a:pPr marL="0" indent="0" algn="ctr">
              <a:buFont typeface="Arial" panose="020B0604020202020204" pitchFamily="34" charset="0"/>
              <a:buNone/>
            </a:pPr>
            <a:endParaRPr lang="en-GB" dirty="0"/>
          </a:p>
        </p:txBody>
      </p:sp>
    </p:spTree>
    <p:extLst>
      <p:ext uri="{BB962C8B-B14F-4D97-AF65-F5344CB8AC3E}">
        <p14:creationId xmlns:p14="http://schemas.microsoft.com/office/powerpoint/2010/main" val="400787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48272" y="-243408"/>
            <a:ext cx="7704856"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Century Gothic" panose="020B0502020202020204" pitchFamily="34" charset="0"/>
              </a:rPr>
              <a:t>L</a:t>
            </a:r>
            <a:r>
              <a:rPr lang="en-GB" dirty="0" err="1">
                <a:latin typeface="Century Gothic" panose="020B0502020202020204" pitchFamily="34" charset="0"/>
              </a:rPr>
              <a:t>et’s</a:t>
            </a:r>
            <a:r>
              <a:rPr lang="en-GB" dirty="0">
                <a:latin typeface="Century Gothic" panose="020B0502020202020204" pitchFamily="34" charset="0"/>
              </a:rPr>
              <a:t> work together</a:t>
            </a:r>
          </a:p>
        </p:txBody>
      </p:sp>
      <p:sp>
        <p:nvSpPr>
          <p:cNvPr id="7" name="Content Placeholder 2"/>
          <p:cNvSpPr txBox="1">
            <a:spLocks/>
          </p:cNvSpPr>
          <p:nvPr/>
        </p:nvSpPr>
        <p:spPr>
          <a:xfrm>
            <a:off x="323528" y="149532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GB" sz="2000" dirty="0">
              <a:latin typeface="CCW Precursive 1" panose="03050602040000000000" pitchFamily="66" charset="0"/>
            </a:endParaRPr>
          </a:p>
          <a:p>
            <a:pPr algn="ctr"/>
            <a:endParaRPr lang="en-GB" sz="2000" dirty="0"/>
          </a:p>
          <a:p>
            <a:pPr marL="0" indent="0" algn="ctr">
              <a:buFont typeface="Arial" panose="020B0604020202020204" pitchFamily="34" charset="0"/>
              <a:buNone/>
            </a:pPr>
            <a:endParaRPr lang="en-GB" dirty="0"/>
          </a:p>
          <a:p>
            <a:pPr marL="0" indent="0" algn="ctr">
              <a:buFont typeface="Arial" panose="020B0604020202020204" pitchFamily="34" charset="0"/>
              <a:buNone/>
            </a:pPr>
            <a:endParaRPr lang="en-GB" dirty="0"/>
          </a:p>
        </p:txBody>
      </p:sp>
      <p:sp>
        <p:nvSpPr>
          <p:cNvPr id="2" name="TextBox 1"/>
          <p:cNvSpPr txBox="1"/>
          <p:nvPr/>
        </p:nvSpPr>
        <p:spPr>
          <a:xfrm>
            <a:off x="179512" y="1190937"/>
            <a:ext cx="8856984" cy="5478423"/>
          </a:xfrm>
          <a:prstGeom prst="rect">
            <a:avLst/>
          </a:prstGeom>
          <a:noFill/>
        </p:spPr>
        <p:txBody>
          <a:bodyPr wrap="square" rtlCol="0">
            <a:spAutoFit/>
          </a:bodyPr>
          <a:lstStyle/>
          <a:p>
            <a:pPr>
              <a:lnSpc>
                <a:spcPct val="150000"/>
              </a:lnSpc>
            </a:pPr>
            <a:r>
              <a:rPr lang="en-GB" sz="1600" b="1" u="sng" dirty="0">
                <a:latin typeface="Century Gothic" panose="020B0502020202020204" pitchFamily="34" charset="0"/>
              </a:rPr>
              <a:t>Reading books (Reception children only)</a:t>
            </a:r>
          </a:p>
          <a:p>
            <a:pPr>
              <a:lnSpc>
                <a:spcPct val="150000"/>
              </a:lnSpc>
            </a:pPr>
            <a:r>
              <a:rPr lang="en-GB" sz="1600" dirty="0">
                <a:latin typeface="Century Gothic" panose="020B0502020202020204" pitchFamily="34" charset="0"/>
              </a:rPr>
              <a:t>In September 2022 Whitegate End began a new phonics and reading programme called Little Wandle. As part of the programme your child will access the same book at home as they are reading with an adult in school. There will be a new book each week. Children and their parents will access the books </a:t>
            </a:r>
            <a:r>
              <a:rPr lang="en-GB" sz="1600" b="1" dirty="0">
                <a:latin typeface="Century Gothic" panose="020B0502020202020204" pitchFamily="34" charset="0"/>
              </a:rPr>
              <a:t>electronically</a:t>
            </a:r>
            <a:r>
              <a:rPr lang="en-GB" sz="1600" dirty="0">
                <a:latin typeface="Century Gothic" panose="020B0502020202020204" pitchFamily="34" charset="0"/>
              </a:rPr>
              <a:t> from home. Books are assigned after school every Monday.</a:t>
            </a:r>
          </a:p>
          <a:p>
            <a:pPr>
              <a:lnSpc>
                <a:spcPct val="150000"/>
              </a:lnSpc>
            </a:pPr>
            <a:endParaRPr lang="en-GB" sz="1600" dirty="0">
              <a:latin typeface="Century Gothic" panose="020B0502020202020204" pitchFamily="34" charset="0"/>
            </a:endParaRPr>
          </a:p>
          <a:p>
            <a:pPr>
              <a:lnSpc>
                <a:spcPct val="150000"/>
              </a:lnSpc>
            </a:pPr>
            <a:r>
              <a:rPr lang="en-US" sz="1600" b="1" u="sng" dirty="0">
                <a:latin typeface="Century Gothic" panose="020B0502020202020204" pitchFamily="34" charset="0"/>
              </a:rPr>
              <a:t>L</a:t>
            </a:r>
            <a:r>
              <a:rPr lang="en-GB" sz="1600" b="1" u="sng" dirty="0" err="1">
                <a:latin typeface="Century Gothic" panose="020B0502020202020204" pitchFamily="34" charset="0"/>
              </a:rPr>
              <a:t>ibrary</a:t>
            </a:r>
            <a:r>
              <a:rPr lang="en-GB" sz="1600" b="1" u="sng" dirty="0">
                <a:latin typeface="Century Gothic" panose="020B0502020202020204" pitchFamily="34" charset="0"/>
              </a:rPr>
              <a:t> books</a:t>
            </a:r>
          </a:p>
          <a:p>
            <a:pPr>
              <a:lnSpc>
                <a:spcPct val="150000"/>
              </a:lnSpc>
            </a:pPr>
            <a:r>
              <a:rPr lang="en-GB" sz="1600" dirty="0">
                <a:latin typeface="Century Gothic" panose="020B0502020202020204" pitchFamily="34" charset="0"/>
              </a:rPr>
              <a:t>All children from Nursery – Year 6 will bring a library book home with them each week. Nursery and Reception will change their book in the library every Friday.</a:t>
            </a:r>
          </a:p>
          <a:p>
            <a:pPr>
              <a:lnSpc>
                <a:spcPct val="150000"/>
              </a:lnSpc>
            </a:pPr>
            <a:endParaRPr lang="en-US" sz="1600" b="1" u="sng" dirty="0">
              <a:latin typeface="Century Gothic" panose="020B0502020202020204" pitchFamily="34" charset="0"/>
            </a:endParaRPr>
          </a:p>
          <a:p>
            <a:pPr>
              <a:lnSpc>
                <a:spcPct val="150000"/>
              </a:lnSpc>
            </a:pPr>
            <a:r>
              <a:rPr lang="en-GB" sz="1600" b="1" u="sng" dirty="0">
                <a:latin typeface="Century Gothic" panose="020B0502020202020204" pitchFamily="34" charset="0"/>
              </a:rPr>
              <a:t>Activity Sacks</a:t>
            </a:r>
          </a:p>
          <a:p>
            <a:pPr>
              <a:lnSpc>
                <a:spcPct val="150000"/>
              </a:lnSpc>
            </a:pPr>
            <a:r>
              <a:rPr lang="en-GB" sz="1600" dirty="0">
                <a:latin typeface="Century Gothic" panose="020B0502020202020204" pitchFamily="34" charset="0"/>
              </a:rPr>
              <a:t>In the Early Years entrance we have a range of Activity Sacks for you to take home for a week. They each include a story with lovely activities you can do with your child.</a:t>
            </a:r>
          </a:p>
          <a:p>
            <a:endParaRPr lang="en-GB" sz="1400" b="1" u="sng" dirty="0">
              <a:latin typeface="CCW Precursive 1" panose="03050602040000000000" pitchFamily="66" charset="0"/>
            </a:endParaRPr>
          </a:p>
        </p:txBody>
      </p:sp>
    </p:spTree>
    <p:extLst>
      <p:ext uri="{BB962C8B-B14F-4D97-AF65-F5344CB8AC3E}">
        <p14:creationId xmlns:p14="http://schemas.microsoft.com/office/powerpoint/2010/main" val="2497714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188640"/>
            <a:ext cx="8856984" cy="6108724"/>
          </a:xfrm>
          <a:prstGeom prst="rect">
            <a:avLst/>
          </a:prstGeom>
          <a:noFill/>
        </p:spPr>
        <p:txBody>
          <a:bodyPr wrap="square" rtlCol="0">
            <a:spAutoFit/>
          </a:bodyPr>
          <a:lstStyle/>
          <a:p>
            <a:pPr>
              <a:lnSpc>
                <a:spcPct val="150000"/>
              </a:lnSpc>
            </a:pPr>
            <a:r>
              <a:rPr lang="en-GB" sz="1600" b="1" u="sng" dirty="0">
                <a:latin typeface="Century Gothic" panose="020B0502020202020204" pitchFamily="34" charset="0"/>
              </a:rPr>
              <a:t>Adventure Books</a:t>
            </a:r>
          </a:p>
          <a:p>
            <a:pPr>
              <a:lnSpc>
                <a:spcPct val="150000"/>
              </a:lnSpc>
              <a:spcBef>
                <a:spcPts val="200"/>
              </a:spcBef>
              <a:spcAft>
                <a:spcPts val="200"/>
              </a:spcAft>
            </a:pPr>
            <a:r>
              <a:rPr lang="en-GB" sz="1600" dirty="0">
                <a:latin typeface="Century Gothic" panose="020B0502020202020204" pitchFamily="34" charset="0"/>
              </a:rPr>
              <a:t>Your child’s Adventure Book will be located in the Early Years entrance. You are welcome to pop in to have a look at drop off and pick up times to browse the photographs and records of all the exciting things your child has been up to.</a:t>
            </a:r>
          </a:p>
          <a:p>
            <a:pPr>
              <a:lnSpc>
                <a:spcPct val="150000"/>
              </a:lnSpc>
              <a:spcBef>
                <a:spcPts val="200"/>
              </a:spcBef>
              <a:spcAft>
                <a:spcPts val="200"/>
              </a:spcAft>
            </a:pPr>
            <a:endParaRPr lang="en-US" sz="1600" dirty="0">
              <a:latin typeface="Century Gothic" panose="020B0502020202020204" pitchFamily="34" charset="0"/>
            </a:endParaRPr>
          </a:p>
          <a:p>
            <a:pPr>
              <a:lnSpc>
                <a:spcPct val="150000"/>
              </a:lnSpc>
            </a:pPr>
            <a:r>
              <a:rPr lang="en-US" sz="1600" b="1" u="sng" dirty="0">
                <a:latin typeface="Century Gothic" panose="020B0502020202020204" pitchFamily="34" charset="0"/>
              </a:rPr>
              <a:t>Reporting to parents</a:t>
            </a:r>
          </a:p>
          <a:p>
            <a:pPr>
              <a:lnSpc>
                <a:spcPct val="150000"/>
              </a:lnSpc>
            </a:pPr>
            <a:r>
              <a:rPr lang="en-US" sz="1600" dirty="0">
                <a:latin typeface="Century Gothic" panose="020B0502020202020204" pitchFamily="34" charset="0"/>
              </a:rPr>
              <a:t>There are two progress meetings for Reception children throughout the academic year; in the Autumn and Spring terms. All parents receive a written report about your child’s progress at the end of each year.</a:t>
            </a:r>
          </a:p>
          <a:p>
            <a:pPr>
              <a:lnSpc>
                <a:spcPct val="150000"/>
              </a:lnSpc>
            </a:pPr>
            <a:endParaRPr lang="en-US" sz="1600" dirty="0">
              <a:latin typeface="Century Gothic" panose="020B0502020202020204" pitchFamily="34" charset="0"/>
            </a:endParaRPr>
          </a:p>
          <a:p>
            <a:pPr>
              <a:lnSpc>
                <a:spcPct val="150000"/>
              </a:lnSpc>
            </a:pPr>
            <a:r>
              <a:rPr lang="en-US" sz="1600" b="1" u="sng" dirty="0">
                <a:latin typeface="Century Gothic" panose="020B0502020202020204" pitchFamily="34" charset="0"/>
              </a:rPr>
              <a:t>Open Afternoons</a:t>
            </a:r>
          </a:p>
          <a:p>
            <a:pPr>
              <a:lnSpc>
                <a:spcPct val="150000"/>
              </a:lnSpc>
            </a:pPr>
            <a:r>
              <a:rPr lang="en-US" sz="1600" dirty="0">
                <a:latin typeface="Century Gothic" panose="020B0502020202020204" pitchFamily="34" charset="0"/>
              </a:rPr>
              <a:t>There is an open afternoon around the end of each half term. Parents/family members are welcome to come into school at 2pm and spend some time with their children in school, joining activities and finding out about what they have been learning.</a:t>
            </a:r>
          </a:p>
          <a:p>
            <a:pPr>
              <a:lnSpc>
                <a:spcPct val="150000"/>
              </a:lnSpc>
              <a:spcBef>
                <a:spcPts val="200"/>
              </a:spcBef>
              <a:spcAft>
                <a:spcPts val="200"/>
              </a:spcAft>
            </a:pPr>
            <a:endParaRPr lang="en-GB" sz="1600" dirty="0">
              <a:latin typeface="Century Gothic" panose="020B0502020202020204" pitchFamily="34" charset="0"/>
            </a:endParaRPr>
          </a:p>
          <a:p>
            <a:pPr>
              <a:lnSpc>
                <a:spcPct val="150000"/>
              </a:lnSpc>
            </a:pPr>
            <a:endParaRPr lang="en-GB" sz="1600" dirty="0">
              <a:latin typeface="Century Gothic" panose="020B0502020202020204" pitchFamily="34" charset="0"/>
            </a:endParaRPr>
          </a:p>
        </p:txBody>
      </p:sp>
    </p:spTree>
    <p:extLst>
      <p:ext uri="{BB962C8B-B14F-4D97-AF65-F5344CB8AC3E}">
        <p14:creationId xmlns:p14="http://schemas.microsoft.com/office/powerpoint/2010/main" val="2198635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2631</TotalTime>
  <Words>2039</Words>
  <Application>Microsoft Office PowerPoint</Application>
  <PresentationFormat>On-screen Show (4:3)</PresentationFormat>
  <Paragraphs>198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CCW Cursive Writing 1</vt:lpstr>
      <vt:lpstr>CCW Precursive 1</vt:lpstr>
      <vt:lpstr>Century Gothic</vt:lpstr>
      <vt:lpstr>Times New Roman</vt:lpstr>
      <vt:lpstr>Office Theme</vt:lpstr>
      <vt:lpstr>PowerPoint Presentation</vt:lpstr>
      <vt:lpstr>PowerPoint Presentation</vt:lpstr>
      <vt:lpstr>  Meet the Early Years team</vt:lpstr>
      <vt:lpstr>PowerPoint Presentation</vt:lpstr>
      <vt:lpstr>PowerPoint Presentation</vt:lpstr>
      <vt:lpstr>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O'Callaghan</dc:creator>
  <cp:lastModifiedBy>Jennifer Nicholl</cp:lastModifiedBy>
  <cp:revision>156</cp:revision>
  <cp:lastPrinted>2023-06-08T09:12:44Z</cp:lastPrinted>
  <dcterms:created xsi:type="dcterms:W3CDTF">2017-10-23T14:27:31Z</dcterms:created>
  <dcterms:modified xsi:type="dcterms:W3CDTF">2024-05-13T14:43:51Z</dcterms:modified>
</cp:coreProperties>
</file>